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embedTrueTypeFonts="1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y="6858000" cx="12192000"/>
  <p:notesSz cx="6797675" cy="9872663"/>
  <p:embeddedFontLst>
    <p:embeddedFont>
      <p:font typeface="Proxima Nova Rg" charset="0"/>
      <p:regular r:id="rId18"/>
      <p:bold r:id="rId19"/>
    </p:embeddedFont>
    <p:embeddedFont>
      <p:font typeface="Calibri Light" pitchFamily="34" charset="0"/>
      <p:regular r:id="rId20"/>
      <p: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Arial Narrow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2D67AC"/>
    <a:srgbClr val="597699"/>
    <a:srgbClr val="00BDB8"/>
    <a:srgbClr val="00C9C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1536"/>
    <p:restoredTop sz="94694"/>
  </p:normalViewPr>
  <p:slideViewPr>
    <p:cSldViewPr snapToGrid="0">
      <p:cViewPr>
        <p:scale>
          <a:sx n="95" d="100"/>
          <a:sy n="95" d="100"/>
        </p:scale>
        <p:origin x="-1392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font" Target="fonts/font1.fntdata"/><Relationship Id="rId19" Type="http://schemas.openxmlformats.org/officeDocument/2006/relationships/font" Target="fonts/font2.fntdata"/><Relationship Id="rId20" Type="http://schemas.openxmlformats.org/officeDocument/2006/relationships/font" Target="fonts/font3.fntdata"/><Relationship Id="rId21" Type="http://schemas.openxmlformats.org/officeDocument/2006/relationships/font" Target="fonts/font4.fntdata"/><Relationship Id="rId22" Type="http://schemas.openxmlformats.org/officeDocument/2006/relationships/font" Target="fonts/font5.fntdata"/><Relationship Id="rId23" Type="http://schemas.openxmlformats.org/officeDocument/2006/relationships/font" Target="fonts/font6.fntdata"/><Relationship Id="rId24" Type="http://schemas.openxmlformats.org/officeDocument/2006/relationships/font" Target="fonts/font7.fntdata"/><Relationship Id="rId25" Type="http://schemas.openxmlformats.org/officeDocument/2006/relationships/font" Target="fonts/font8.fntdata"/><Relationship Id="rId26" Type="http://schemas.openxmlformats.org/officeDocument/2006/relationships/font" Target="fonts/font9.fntdata"/><Relationship Id="rId27" Type="http://schemas.openxmlformats.org/officeDocument/2006/relationships/font" Target="fonts/font10.fntdata"/><Relationship Id="rId28" Type="http://schemas.openxmlformats.org/officeDocument/2006/relationships/font" Target="fonts/font11.fntdata"/><Relationship Id="rId29" Type="http://schemas.openxmlformats.org/officeDocument/2006/relationships/font" Target="fonts/font12.fntdata"/><Relationship Id="rId30" Type="http://schemas.openxmlformats.org/officeDocument/2006/relationships/tableStyles" Target="tableStyles.xml"/><Relationship Id="rId31" Type="http://schemas.openxmlformats.org/officeDocument/2006/relationships/presProps" Target="presProps.xml"/><Relationship Id="rId32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834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E0C9489-9085-9345-810E-9CF7E63BE06E}" type="datetimeFigureOut">
              <a:rPr lang="ru-RU" smtClean="0"/>
            </a:fld>
            <a:endParaRPr lang="ru-RU"/>
          </a:p>
        </p:txBody>
      </p:sp>
      <p:sp>
        <p:nvSpPr>
          <p:cNvPr id="1048835" name="Образ слайда 3"/>
          <p:cNvSpPr>
            <a:spLocks noChangeAspect="1" noRot="1" noGrp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ru-RU"/>
          </a:p>
        </p:txBody>
      </p:sp>
      <p:sp>
        <p:nvSpPr>
          <p:cNvPr id="1048836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37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534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838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C1D1EAEF-C3A7-B847-8EC6-AD114B44FCE0}" type="slidenum">
              <a:rPr lang="ru-RU" smtClean="0"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4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C1D1EAEF-C3A7-B847-8EC6-AD114B44FCE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15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C1D1EAEF-C3A7-B847-8EC6-AD114B44FCE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8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C1D1EAEF-C3A7-B847-8EC6-AD114B44FCE0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C1D1EAEF-C3A7-B847-8EC6-AD114B44FCE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48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749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C1D1EAEF-C3A7-B847-8EC6-AD114B44FCE0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59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59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1F97AC-6667-C946-B2C7-219B4DA34C5F}" type="datetimeFigureOut">
              <a:rPr lang="ru-RU" smtClean="0"/>
            </a:fld>
            <a:endParaRPr lang="ru-RU"/>
          </a:p>
        </p:txBody>
      </p:sp>
      <p:sp>
        <p:nvSpPr>
          <p:cNvPr id="104859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A600E9-C437-8241-B28A-6FCFDFC4C8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804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0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1F97AC-6667-C946-B2C7-219B4DA34C5F}" type="datetimeFigureOut">
              <a:rPr lang="ru-RU" smtClean="0"/>
            </a:fld>
            <a:endParaRPr lang="ru-RU"/>
          </a:p>
        </p:txBody>
      </p:sp>
      <p:sp>
        <p:nvSpPr>
          <p:cNvPr id="104880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80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A600E9-C437-8241-B28A-6FCFDFC4C8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ru-RU"/>
              <a:t>Образец заголовка</a:t>
            </a:r>
          </a:p>
        </p:txBody>
      </p:sp>
      <p:sp>
        <p:nvSpPr>
          <p:cNvPr id="104879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9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1F97AC-6667-C946-B2C7-219B4DA34C5F}" type="datetimeFigureOut">
              <a:rPr lang="ru-RU" smtClean="0"/>
            </a:fld>
            <a:endParaRPr lang="ru-RU"/>
          </a:p>
        </p:txBody>
      </p:sp>
      <p:sp>
        <p:nvSpPr>
          <p:cNvPr id="104879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9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A600E9-C437-8241-B28A-6FCFDFC4C8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782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1F97AC-6667-C946-B2C7-219B4DA34C5F}" type="datetimeFigureOut">
              <a:rPr lang="ru-RU" smtClean="0"/>
            </a:fld>
            <a:endParaRPr lang="ru-RU"/>
          </a:p>
        </p:txBody>
      </p:sp>
      <p:sp>
        <p:nvSpPr>
          <p:cNvPr id="10487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A600E9-C437-8241-B28A-6FCFDFC4C8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809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1F97AC-6667-C946-B2C7-219B4DA34C5F}" type="datetimeFigureOut">
              <a:rPr lang="ru-RU" smtClean="0"/>
            </a:fld>
            <a:endParaRPr lang="ru-RU"/>
          </a:p>
        </p:txBody>
      </p:sp>
      <p:sp>
        <p:nvSpPr>
          <p:cNvPr id="10488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8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A600E9-C437-8241-B28A-6FCFDFC4C8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814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15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1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1F97AC-6667-C946-B2C7-219B4DA34C5F}" type="datetimeFigureOut">
              <a:rPr lang="ru-RU" smtClean="0"/>
            </a:fld>
            <a:endParaRPr lang="ru-RU"/>
          </a:p>
        </p:txBody>
      </p:sp>
      <p:sp>
        <p:nvSpPr>
          <p:cNvPr id="104881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81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A600E9-C437-8241-B28A-6FCFDFC4C8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820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21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22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23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2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1F97AC-6667-C946-B2C7-219B4DA34C5F}" type="datetimeFigureOut">
              <a:rPr lang="ru-RU" smtClean="0"/>
            </a:fld>
            <a:endParaRPr lang="ru-RU"/>
          </a:p>
        </p:txBody>
      </p:sp>
      <p:sp>
        <p:nvSpPr>
          <p:cNvPr id="104882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82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A600E9-C437-8241-B28A-6FCFDFC4C8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78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1F97AC-6667-C946-B2C7-219B4DA34C5F}" type="datetimeFigureOut">
              <a:rPr lang="ru-RU" smtClean="0"/>
            </a:fld>
            <a:endParaRPr lang="ru-RU"/>
          </a:p>
        </p:txBody>
      </p:sp>
      <p:sp>
        <p:nvSpPr>
          <p:cNvPr id="104879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9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A600E9-C437-8241-B28A-6FCFDFC4C8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1F97AC-6667-C946-B2C7-219B4DA34C5F}" type="datetimeFigureOut">
              <a:rPr lang="ru-RU" smtClean="0"/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A600E9-C437-8241-B28A-6FCFDFC4C8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828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29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3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1F97AC-6667-C946-B2C7-219B4DA34C5F}" type="datetimeFigureOut">
              <a:rPr lang="ru-RU" smtClean="0"/>
            </a:fld>
            <a:endParaRPr lang="ru-RU"/>
          </a:p>
        </p:txBody>
      </p:sp>
      <p:sp>
        <p:nvSpPr>
          <p:cNvPr id="104883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83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A600E9-C437-8241-B28A-6FCFDFC4C8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798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799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0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1F97AC-6667-C946-B2C7-219B4DA34C5F}" type="datetimeFigureOut">
              <a:rPr lang="ru-RU" smtClean="0"/>
            </a:fld>
            <a:endParaRPr lang="ru-RU"/>
          </a:p>
        </p:txBody>
      </p:sp>
      <p:sp>
        <p:nvSpPr>
          <p:cNvPr id="104880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80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A600E9-C437-8241-B28A-6FCFDFC4C8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F97AC-6667-C946-B2C7-219B4DA34C5F}" type="datetimeFigureOut">
              <a:rPr lang="ru-RU" smtClean="0"/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600E9-C437-8241-B28A-6FCFDFC4C8A6}" type="slidenum">
              <a:rPr lang="ru-RU" smtClean="0"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hyperlink" Target="mailto:%20general@riacoko33.ru" TargetMode="External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hyperlink" Target="https://normativ.kontur.ru/document?moduleid=1&amp;documentid=383379%23l0" TargetMode="External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https://normativ.kontur.ru/document?moduleid=1&amp;documentid=381721%23l0" TargetMode="External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object 2"/>
          <p:cNvSpPr/>
          <p:nvPr/>
        </p:nvSpPr>
        <p:spPr>
          <a:xfrm>
            <a:off x="286832" y="797242"/>
            <a:ext cx="102870" cy="5263515"/>
          </a:xfrm>
          <a:custGeom>
            <a:avLst/>
            <a:ahLst/>
            <a:rect l="l" t="t" r="r" b="b"/>
            <a:pathLst>
              <a:path w="102870" h="5263515">
                <a:moveTo>
                  <a:pt x="102857" y="0"/>
                </a:moveTo>
                <a:lnTo>
                  <a:pt x="0" y="0"/>
                </a:lnTo>
                <a:lnTo>
                  <a:pt x="0" y="5263235"/>
                </a:lnTo>
                <a:lnTo>
                  <a:pt x="102857" y="5263235"/>
                </a:lnTo>
                <a:lnTo>
                  <a:pt x="102857" y="0"/>
                </a:lnTo>
                <a:close/>
              </a:path>
            </a:pathLst>
          </a:custGeom>
          <a:solidFill>
            <a:srgbClr val="0F60AA"/>
          </a:solidFill>
        </p:spPr>
        <p:txBody>
          <a:bodyPr bIns="0" lIns="0" rIns="0" rtlCol="0" tIns="0" wrap="square"/>
          <a:p/>
        </p:txBody>
      </p:sp>
      <p:sp>
        <p:nvSpPr>
          <p:cNvPr id="1048649" name="object 73"/>
          <p:cNvSpPr txBox="1"/>
          <p:nvPr/>
        </p:nvSpPr>
        <p:spPr>
          <a:xfrm>
            <a:off x="1971919" y="3288213"/>
            <a:ext cx="8248162" cy="1816100"/>
          </a:xfrm>
          <a:prstGeom prst="rect"/>
        </p:spPr>
        <p:txBody>
          <a:bodyPr anchor="b" bIns="0" lIns="0" rIns="0" rtlCol="0" tIns="12700" vert="horz" wrap="square">
            <a:sp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lang="ru-RU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</a:rPr>
              <a:t>ПОРЯДОК </a:t>
            </a:r>
            <a:endParaRPr b="1" dirty="0" sz="2400" lang="ru-RU" smtClean="0">
              <a:solidFill>
                <a:srgbClr val="297FD5">
                  <a:lumMod val="75000"/>
                </a:srgbClr>
              </a:solidFill>
              <a:latin typeface="Times New Roman"/>
              <a:ea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lang="ru-RU" smtClean="0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</a:rPr>
              <a:t>ПРОВЕДЕНИЯ </a:t>
            </a:r>
            <a:r>
              <a:rPr b="1" dirty="0" sz="2400" lang="ru-RU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</a:rPr>
              <a:t>АТТЕСТАЦИИ </a:t>
            </a:r>
            <a:br>
              <a:rPr b="1" dirty="0" sz="2400" lang="ru-RU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</a:rPr>
            </a:br>
            <a:r>
              <a:rPr b="1" dirty="0" sz="2400" lang="ru-RU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</a:rPr>
              <a:t>ПЕДАГОГИЧЕСКИХ  РАБОТНИКОВ ОРГАНИЗАЦИЙ,  </a:t>
            </a:r>
            <a:br>
              <a:rPr b="1" dirty="0" sz="2400" lang="ru-RU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</a:rPr>
            </a:br>
            <a:r>
              <a:rPr b="1" dirty="0" sz="2400" lang="ru-RU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</a:rPr>
              <a:t>ОСУЩЕСТВЛЯЮЩИХ </a:t>
            </a:r>
            <a:endParaRPr b="1" dirty="0" sz="2400" lang="ru-RU" smtClean="0">
              <a:solidFill>
                <a:srgbClr val="297FD5">
                  <a:lumMod val="75000"/>
                </a:srgbClr>
              </a:solidFill>
              <a:latin typeface="Times New Roman"/>
              <a:ea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lang="ru-RU" smtClean="0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</a:rPr>
              <a:t>ОБРАЗОВАТЕЛЬНУЮ </a:t>
            </a:r>
            <a:r>
              <a:rPr b="1" dirty="0" sz="2400" lang="ru-RU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</a:rPr>
              <a:t>ДЕЯТЕЛЬНОСТЬ</a:t>
            </a:r>
          </a:p>
        </p:txBody>
      </p:sp>
      <p:sp>
        <p:nvSpPr>
          <p:cNvPr id="1048650" name="object 75"/>
          <p:cNvSpPr/>
          <p:nvPr/>
        </p:nvSpPr>
        <p:spPr>
          <a:xfrm>
            <a:off x="10835447" y="5512137"/>
            <a:ext cx="783707" cy="549863"/>
          </a:xfrm>
          <a:custGeom>
            <a:avLst/>
            <a:ahLst/>
            <a:rect l="l" t="t" r="r" b="b"/>
            <a:pathLst>
              <a:path w="478154" h="356235">
                <a:moveTo>
                  <a:pt x="238988" y="179451"/>
                </a:moveTo>
                <a:lnTo>
                  <a:pt x="119494" y="0"/>
                </a:lnTo>
                <a:lnTo>
                  <a:pt x="0" y="179451"/>
                </a:lnTo>
                <a:lnTo>
                  <a:pt x="117449" y="355638"/>
                </a:lnTo>
                <a:lnTo>
                  <a:pt x="238988" y="179451"/>
                </a:lnTo>
                <a:close/>
              </a:path>
              <a:path w="478154" h="356235">
                <a:moveTo>
                  <a:pt x="477989" y="179451"/>
                </a:moveTo>
                <a:lnTo>
                  <a:pt x="358495" y="0"/>
                </a:lnTo>
                <a:lnTo>
                  <a:pt x="238988" y="179451"/>
                </a:lnTo>
                <a:lnTo>
                  <a:pt x="356450" y="355638"/>
                </a:lnTo>
                <a:lnTo>
                  <a:pt x="477989" y="179451"/>
                </a:lnTo>
                <a:close/>
              </a:path>
            </a:pathLst>
          </a:custGeom>
          <a:solidFill>
            <a:srgbClr val="0F60AA"/>
          </a:solidFill>
        </p:spPr>
        <p:txBody>
          <a:bodyPr bIns="0" lIns="0" rIns="0" rtlCol="0" tIns="0" wrap="square"/>
          <a:p/>
        </p:txBody>
      </p:sp>
      <p:pic>
        <p:nvPicPr>
          <p:cNvPr id="2097156" name="Рисунок 8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120356" y="226374"/>
            <a:ext cx="2247164" cy="2247164"/>
          </a:xfrm>
          <a:prstGeom prst="rect"/>
          <a:noFill/>
          <a:ln>
            <a:noFill/>
          </a:ln>
        </p:spPr>
      </p:pic>
      <p:sp>
        <p:nvSpPr>
          <p:cNvPr id="1048651" name="Заголовок 1"/>
          <p:cNvSpPr txBox="1"/>
          <p:nvPr/>
        </p:nvSpPr>
        <p:spPr>
          <a:xfrm>
            <a:off x="498227" y="943762"/>
            <a:ext cx="11398499" cy="562882"/>
          </a:xfrm>
          <a:prstGeom prst="rect"/>
          <a:solidFill>
            <a:srgbClr val="2D67AC"/>
          </a:solidFill>
          <a:ln>
            <a:solidFill>
              <a:srgbClr val="2D67AC"/>
            </a:solidFill>
          </a:ln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aseline="0" cap="all" sz="54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sz="3200" lang="ru-RU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97157" name="Рисунок 1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169388" y="226373"/>
            <a:ext cx="2247164" cy="2247164"/>
          </a:xfrm>
          <a:prstGeom prst="rect"/>
          <a:noFill/>
          <a:ln>
            <a:noFill/>
          </a:ln>
        </p:spPr>
      </p:pic>
      <p:pic>
        <p:nvPicPr>
          <p:cNvPr id="2097158" name="Picture 2" descr="D:\Презентации\Брендбук Года педагога и наставника\02 – Логотип (исходники)\логотип Года педагога и наставника_Золотой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 bwMode="auto">
          <a:xfrm>
            <a:off x="9923695" y="698781"/>
            <a:ext cx="1376765" cy="1060709"/>
          </a:xfrm>
          <a:prstGeom prst="rect"/>
          <a:noFill/>
        </p:spPr>
      </p:pic>
      <p:sp>
        <p:nvSpPr>
          <p:cNvPr id="1048652" name="object 74"/>
          <p:cNvSpPr txBox="1"/>
          <p:nvPr/>
        </p:nvSpPr>
        <p:spPr>
          <a:xfrm>
            <a:off x="2556513" y="1856662"/>
            <a:ext cx="7078975" cy="8128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 marL="12700">
              <a:lnSpc>
                <a:spcPct val="100000"/>
              </a:lnSpc>
            </a:pPr>
            <a:r>
              <a:rPr dirty="0" sz="1800" lang="ru-RU" smtClean="0">
                <a:solidFill>
                  <a:srgbClr val="002060"/>
                </a:solidFill>
                <a:cs typeface="Proxima Nova Rg"/>
              </a:rPr>
              <a:t>Государственное </a:t>
            </a:r>
            <a:r>
              <a:rPr dirty="0" lang="ru-RU" smtClean="0">
                <a:solidFill>
                  <a:srgbClr val="002060"/>
                </a:solidFill>
                <a:cs typeface="Proxima Nova Rg"/>
              </a:rPr>
              <a:t>бюджетное учреждение </a:t>
            </a:r>
            <a:r>
              <a:rPr dirty="0" sz="1800" lang="ru-RU" smtClean="0">
                <a:solidFill>
                  <a:srgbClr val="002060"/>
                </a:solidFill>
                <a:cs typeface="Proxima Nova Rg"/>
              </a:rPr>
              <a:t>Владимирской области </a:t>
            </a:r>
          </a:p>
          <a:p>
            <a:pPr algn="ctr" marL="12700">
              <a:lnSpc>
                <a:spcPct val="100000"/>
              </a:lnSpc>
            </a:pPr>
            <a:r>
              <a:rPr dirty="0" sz="1800" lang="ru-RU" smtClean="0">
                <a:solidFill>
                  <a:srgbClr val="002060"/>
                </a:solidFill>
                <a:cs typeface="Proxima Nova Rg"/>
              </a:rPr>
              <a:t>«Региональный информационно-аналитический центр </a:t>
            </a:r>
            <a:r>
              <a:rPr altLang="ru-RU" dirty="0" sz="1800" lang="en-US" smtClean="0">
                <a:solidFill>
                  <a:srgbClr val="002060"/>
                </a:solidFill>
                <a:cs typeface="Proxima Nova Rg"/>
              </a:rPr>
              <a:t>
</a:t>
            </a:r>
            <a:r>
              <a:rPr dirty="0" sz="1800" lang="ru-RU" smtClean="0">
                <a:solidFill>
                  <a:srgbClr val="002060"/>
                </a:solidFill>
                <a:cs typeface="Proxima Nova Rg"/>
              </a:rPr>
              <a:t>оценки качества образования»</a:t>
            </a:r>
            <a:endParaRPr dirty="0" sz="1800">
              <a:solidFill>
                <a:srgbClr val="002060"/>
              </a:solidFill>
              <a:cs typeface="Proxima Nova Rg"/>
            </a:endParaRPr>
          </a:p>
        </p:txBody>
      </p:sp>
      <p:pic>
        <p:nvPicPr>
          <p:cNvPr id="2097160" name="Рисунок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1300460" y="989308"/>
            <a:ext cx="351037" cy="479654"/>
          </a:xfrm>
          <a:prstGeom prst="rect"/>
        </p:spPr>
      </p:pic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object 16"/>
          <p:cNvSpPr txBox="1"/>
          <p:nvPr/>
        </p:nvSpPr>
        <p:spPr>
          <a:xfrm>
            <a:off x="787400" y="331960"/>
            <a:ext cx="2985814" cy="505267"/>
          </a:xfrm>
          <a:prstGeom prst="rect"/>
        </p:spPr>
        <p:txBody>
          <a:bodyPr anchor="b" bIns="0" lIns="0" rIns="0" rtlCol="0" tIns="12700" vert="horz" wrap="square">
            <a:sp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marL="12700">
              <a:lnSpc>
                <a:spcPct val="100000"/>
              </a:lnSpc>
              <a:spcBef>
                <a:spcPts val="100"/>
              </a:spcBef>
            </a:pPr>
            <a:endParaRPr b="1" dirty="0" sz="3200" lang="ru-RU">
              <a:latin typeface="Proxima Nova Rg" panose="02000506030000020004" pitchFamily="2" charset="0"/>
            </a:endParaRPr>
          </a:p>
        </p:txBody>
      </p:sp>
      <p:sp>
        <p:nvSpPr>
          <p:cNvPr id="1048688" name="object 17"/>
          <p:cNvSpPr txBox="1"/>
          <p:nvPr/>
        </p:nvSpPr>
        <p:spPr>
          <a:xfrm>
            <a:off x="1874938" y="1399552"/>
            <a:ext cx="3279991" cy="382156"/>
          </a:xfrm>
          <a:prstGeom prst="rect"/>
          <a:solidFill>
            <a:srgbClr val="2D67AC"/>
          </a:solidFill>
        </p:spPr>
        <p:txBody>
          <a:bodyPr bIns="0" lIns="0" rIns="0" rtlCol="0" tIns="12700" vert="horz" wrap="square">
            <a:spAutoFit/>
          </a:bodyPr>
          <a:p>
            <a:pPr algn="ctr"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lang="ru-RU" spc="-10" smtClean="0">
                <a:solidFill>
                  <a:srgbClr val="FFFFFF"/>
                </a:solidFill>
                <a:latin typeface="PROXIMANOVA-EXTRABOLD" panose="02000506030000020004" pitchFamily="2" charset="0"/>
                <a:cs typeface="Proxima Nova Bl"/>
              </a:rPr>
              <a:t>БЫЛО</a:t>
            </a:r>
            <a:endParaRPr b="1" dirty="0" sz="2400">
              <a:latin typeface="PROXIMANOVA-EXTRABOLD" panose="02000506030000020004" pitchFamily="2" charset="0"/>
              <a:cs typeface="Proxima Nova Bl"/>
            </a:endParaRPr>
          </a:p>
        </p:txBody>
      </p:sp>
      <p:sp>
        <p:nvSpPr>
          <p:cNvPr id="1048689" name="Прямоугольник 8"/>
          <p:cNvSpPr/>
          <p:nvPr/>
        </p:nvSpPr>
        <p:spPr>
          <a:xfrm flipV="1">
            <a:off x="6348248" y="6789683"/>
            <a:ext cx="5843752" cy="84083"/>
          </a:xfrm>
          <a:prstGeom prst="rect"/>
          <a:solidFill>
            <a:srgbClr val="597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ru-RU"/>
          </a:p>
        </p:txBody>
      </p:sp>
      <p:sp>
        <p:nvSpPr>
          <p:cNvPr id="1048690" name="object 16"/>
          <p:cNvSpPr txBox="1"/>
          <p:nvPr/>
        </p:nvSpPr>
        <p:spPr>
          <a:xfrm>
            <a:off x="155575" y="220405"/>
            <a:ext cx="11934456" cy="936154"/>
          </a:xfrm>
          <a:prstGeom prst="rect"/>
        </p:spPr>
        <p:txBody>
          <a:bodyPr anchor="b" bIns="0" lIns="0" rIns="0" rtlCol="0" tIns="12700" vert="horz" wrap="square">
            <a:sp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000" lang="ru-RU" spc="-30" smtClean="0">
                <a:solidFill>
                  <a:schemeClr val="accent1">
                    <a:lumMod val="75000"/>
                  </a:schemeClr>
                </a:solidFill>
                <a:latin typeface="Proxima Nova Rg" panose="02000506030000020004" pitchFamily="2" charset="0"/>
              </a:rPr>
              <a:t>Проведение аттестации педагогических работников в целях  установления </a:t>
            </a:r>
            <a:r>
              <a:rPr b="1" dirty="0" sz="2000" lang="ru-RU" spc="-30" smtClean="0">
                <a:solidFill>
                  <a:srgbClr val="C00000"/>
                </a:solidFill>
                <a:latin typeface="Proxima Nova Rg" panose="02000506030000020004" pitchFamily="2" charset="0"/>
              </a:rPr>
              <a:t>первой</a:t>
            </a:r>
            <a:r>
              <a:rPr b="1" dirty="0" sz="2000" lang="ru-RU" spc="-30" smtClean="0">
                <a:solidFill>
                  <a:schemeClr val="accent1">
                    <a:lumMod val="75000"/>
                  </a:schemeClr>
                </a:solidFill>
                <a:latin typeface="Proxima Nova Rg" panose="02000506030000020004" pitchFamily="2" charset="0"/>
              </a:rPr>
              <a:t> или </a:t>
            </a:r>
            <a:r>
              <a:rPr b="1" dirty="0" sz="2000" lang="ru-RU" spc="-30" smtClean="0">
                <a:solidFill>
                  <a:srgbClr val="C00000"/>
                </a:solidFill>
                <a:latin typeface="Proxima Nova Rg" panose="02000506030000020004" pitchFamily="2" charset="0"/>
              </a:rPr>
              <a:t>высшей</a:t>
            </a:r>
            <a:r>
              <a:rPr b="1" dirty="0" sz="2000" lang="ru-RU" spc="-30" smtClean="0">
                <a:solidFill>
                  <a:schemeClr val="accent1">
                    <a:lumMod val="75000"/>
                  </a:schemeClr>
                </a:solidFill>
                <a:latin typeface="Proxima Nova Rg" panose="02000506030000020004" pitchFamily="2" charset="0"/>
              </a:rPr>
              <a:t> квалификационной категории по соответствующей должности осуществляется с учетом всестороннего анализа их профессиональной деятельности  </a:t>
            </a:r>
            <a:endParaRPr b="1" dirty="0" sz="2000" lang="ru-RU" spc="-30">
              <a:solidFill>
                <a:schemeClr val="accent1">
                  <a:lumMod val="75000"/>
                </a:schemeClr>
              </a:solidFill>
              <a:latin typeface="Proxima Nova Rg" panose="02000506030000020004" pitchFamily="2" charset="0"/>
            </a:endParaRPr>
          </a:p>
        </p:txBody>
      </p:sp>
      <p:sp>
        <p:nvSpPr>
          <p:cNvPr id="1048691" name="AutoShape 2" descr="https://www.i-igrushki.ru/upload/iblock/a1d/a1d9671ee0abad9ef9f5199b07b699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692" name="AutoShape 4" descr="https://www.i-igrushki.ru/upload/iblock/a1d/a1d9671ee0abad9ef9f5199b07b6995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grpSp>
        <p:nvGrpSpPr>
          <p:cNvPr id="49" name="Google Shape;27541;p75"/>
          <p:cNvGrpSpPr/>
          <p:nvPr/>
        </p:nvGrpSpPr>
        <p:grpSpPr>
          <a:xfrm>
            <a:off x="6046033" y="1444616"/>
            <a:ext cx="885825" cy="873414"/>
            <a:chOff x="5352728" y="1990239"/>
            <a:chExt cx="327091" cy="322508"/>
          </a:xfrm>
          <a:solidFill>
            <a:srgbClr val="1C387E"/>
          </a:solidFill>
        </p:grpSpPr>
        <p:sp>
          <p:nvSpPr>
            <p:cNvPr id="1048693" name="Google Shape;27542;p75"/>
            <p:cNvSpPr/>
            <p:nvPr/>
          </p:nvSpPr>
          <p:spPr>
            <a:xfrm>
              <a:off x="5575935" y="2093297"/>
              <a:ext cx="103885" cy="217923"/>
            </a:xfrm>
            <a:custGeom>
              <a:avLst/>
              <a:ahLst/>
              <a:rect l="l" t="t" r="r" b="b"/>
              <a:pathLst>
                <a:path w="3264" h="6847" extrusionOk="0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4" name="Google Shape;27543;p75"/>
            <p:cNvSpPr/>
            <p:nvPr/>
          </p:nvSpPr>
          <p:spPr>
            <a:xfrm>
              <a:off x="5426250" y="1990239"/>
              <a:ext cx="191029" cy="322508"/>
            </a:xfrm>
            <a:custGeom>
              <a:avLst/>
              <a:ahLst/>
              <a:rect l="l" t="t" r="r" b="b"/>
              <a:pathLst>
                <a:path w="6002" h="10133" extrusionOk="0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5" name="Google Shape;27544;p75"/>
            <p:cNvSpPr/>
            <p:nvPr/>
          </p:nvSpPr>
          <p:spPr>
            <a:xfrm>
              <a:off x="5352728" y="2121719"/>
              <a:ext cx="103503" cy="189501"/>
            </a:xfrm>
            <a:custGeom>
              <a:avLst/>
              <a:ahLst/>
              <a:rect l="l" t="t" r="r" b="b"/>
              <a:pathLst>
                <a:path w="3252" h="5954" extrusionOk="0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696" name="object 11"/>
          <p:cNvSpPr txBox="1"/>
          <p:nvPr/>
        </p:nvSpPr>
        <p:spPr>
          <a:xfrm>
            <a:off x="7131350" y="1915561"/>
            <a:ext cx="5110877" cy="1054735"/>
          </a:xfrm>
          <a:prstGeom prst="rect"/>
          <a:noFill/>
        </p:spPr>
        <p:txBody>
          <a:bodyPr bIns="0" lIns="0" rIns="0" rtlCol="0" tIns="38735" vert="horz" wrap="square">
            <a:spAutoFit/>
          </a:bodyPr>
          <a:p>
            <a:pPr algn="ctr" marL="12700" marR="5080">
              <a:spcBef>
                <a:spcPts val="305"/>
              </a:spcBef>
            </a:pPr>
            <a:r>
              <a:rPr b="1" dirty="0" sz="1400" lang="ru-RU" spc="-10" smtClean="0">
                <a:solidFill>
                  <a:schemeClr val="accent1">
                    <a:lumMod val="50000"/>
                  </a:schemeClr>
                </a:solidFill>
                <a:latin typeface="Proxima Nova Rg"/>
                <a:cs typeface="Proxima Nova Rg"/>
              </a:rPr>
              <a:t>Приказ Министерства образования и молодежной политики Владимирской области  от 01.09. 2023 № 1391 «Об утверждении оснований для установления квалификационных категорий при проведении аттестации педагогических работников </a:t>
            </a:r>
            <a:endParaRPr b="1" dirty="0" sz="1400" lang="ru-RU">
              <a:solidFill>
                <a:schemeClr val="accent1">
                  <a:lumMod val="50000"/>
                </a:schemeClr>
              </a:solidFill>
              <a:latin typeface="Proxima Nova Rg"/>
              <a:cs typeface="Proxima Nova Rg"/>
            </a:endParaRPr>
          </a:p>
        </p:txBody>
      </p:sp>
      <p:sp>
        <p:nvSpPr>
          <p:cNvPr id="1048697" name="object 2"/>
          <p:cNvSpPr/>
          <p:nvPr/>
        </p:nvSpPr>
        <p:spPr>
          <a:xfrm>
            <a:off x="5799607" y="1540268"/>
            <a:ext cx="51435" cy="5016854"/>
          </a:xfrm>
          <a:custGeom>
            <a:avLst/>
            <a:ahLst/>
            <a:rect l="l" t="t" r="r" b="b"/>
            <a:pathLst>
              <a:path w="102870" h="5263515">
                <a:moveTo>
                  <a:pt x="102857" y="0"/>
                </a:moveTo>
                <a:lnTo>
                  <a:pt x="0" y="0"/>
                </a:lnTo>
                <a:lnTo>
                  <a:pt x="0" y="5263235"/>
                </a:lnTo>
                <a:lnTo>
                  <a:pt x="102857" y="5263235"/>
                </a:lnTo>
                <a:lnTo>
                  <a:pt x="102857" y="0"/>
                </a:lnTo>
                <a:close/>
              </a:path>
            </a:pathLst>
          </a:custGeom>
          <a:solidFill>
            <a:srgbClr val="0F60AA"/>
          </a:solidFill>
        </p:spPr>
        <p:txBody>
          <a:bodyPr bIns="0" lIns="0" rIns="0" rtlCol="0" tIns="0" wrap="square"/>
          <a:p/>
        </p:txBody>
      </p:sp>
      <p:sp>
        <p:nvSpPr>
          <p:cNvPr id="1048698" name="object 14"/>
          <p:cNvSpPr/>
          <p:nvPr/>
        </p:nvSpPr>
        <p:spPr>
          <a:xfrm>
            <a:off x="6626793" y="4677750"/>
            <a:ext cx="349250" cy="349250"/>
          </a:xfrm>
          <a:custGeom>
            <a:avLst/>
            <a:ah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99" name="object 11"/>
          <p:cNvSpPr txBox="1"/>
          <p:nvPr/>
        </p:nvSpPr>
        <p:spPr>
          <a:xfrm>
            <a:off x="7491056" y="4655177"/>
            <a:ext cx="4281084" cy="316112"/>
          </a:xfrm>
          <a:prstGeom prst="rect"/>
        </p:spPr>
        <p:txBody>
          <a:bodyPr bIns="0" lIns="0" rIns="0" rtlCol="0" tIns="38735" vert="horz" wrap="square">
            <a:spAutoFit/>
          </a:bodyPr>
          <a:p>
            <a:pPr marL="12700" marR="5080"/>
            <a:r>
              <a:rPr b="1" dirty="0" lang="ru-RU" spc="-10" smtClean="0">
                <a:latin typeface="Proxima Nova Rg"/>
                <a:cs typeface="Proxima Nova Rg"/>
              </a:rPr>
              <a:t>Предметное тестирование</a:t>
            </a:r>
            <a:endParaRPr b="1" dirty="0" lang="ru-RU" spc="-10">
              <a:latin typeface="Proxima Nova Rg"/>
              <a:cs typeface="Proxima Nova Rg"/>
            </a:endParaRPr>
          </a:p>
        </p:txBody>
      </p:sp>
      <p:sp>
        <p:nvSpPr>
          <p:cNvPr id="1048700" name="object 11"/>
          <p:cNvSpPr txBox="1"/>
          <p:nvPr/>
        </p:nvSpPr>
        <p:spPr>
          <a:xfrm>
            <a:off x="7491056" y="5449946"/>
            <a:ext cx="4492180" cy="316112"/>
          </a:xfrm>
          <a:prstGeom prst="rect"/>
        </p:spPr>
        <p:txBody>
          <a:bodyPr bIns="0" lIns="0" rIns="0" rtlCol="0" tIns="38735" vert="horz" wrap="square">
            <a:spAutoFit/>
          </a:bodyPr>
          <a:p>
            <a:pPr marL="12700" marR="5080">
              <a:spcBef>
                <a:spcPts val="305"/>
              </a:spcBef>
            </a:pPr>
            <a:r>
              <a:rPr b="1" dirty="0" lang="ru-RU" spc="-10" smtClean="0">
                <a:latin typeface="Proxima Nova Rg"/>
                <a:cs typeface="Proxima Nova Rg"/>
              </a:rPr>
              <a:t>Портфолио</a:t>
            </a:r>
            <a:endParaRPr b="1" dirty="0" lang="ru-RU">
              <a:latin typeface="Proxima Nova Rg"/>
              <a:cs typeface="Proxima Nova Rg"/>
            </a:endParaRPr>
          </a:p>
        </p:txBody>
      </p:sp>
      <p:sp>
        <p:nvSpPr>
          <p:cNvPr id="1048701" name="object 15"/>
          <p:cNvSpPr/>
          <p:nvPr/>
        </p:nvSpPr>
        <p:spPr>
          <a:xfrm>
            <a:off x="6668993" y="4618818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bIns="0" lIns="0" rIns="0" rtlCol="0" tIns="0" wrap="square"/>
          <a:p/>
        </p:txBody>
      </p:sp>
      <p:sp>
        <p:nvSpPr>
          <p:cNvPr id="1048702" name="object 15"/>
          <p:cNvSpPr/>
          <p:nvPr/>
        </p:nvSpPr>
        <p:spPr>
          <a:xfrm>
            <a:off x="6677224" y="5419128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bIns="0" lIns="0" rIns="0" rtlCol="0" tIns="0" wrap="square"/>
          <a:p/>
        </p:txBody>
      </p:sp>
      <p:grpSp>
        <p:nvGrpSpPr>
          <p:cNvPr id="50" name="Google Shape;29923;p79"/>
          <p:cNvGrpSpPr/>
          <p:nvPr/>
        </p:nvGrpSpPr>
        <p:grpSpPr>
          <a:xfrm>
            <a:off x="460375" y="1399552"/>
            <a:ext cx="977161" cy="868886"/>
            <a:chOff x="5585861" y="2905929"/>
            <a:chExt cx="379764" cy="337684"/>
          </a:xfrm>
          <a:solidFill>
            <a:srgbClr val="1C387E"/>
          </a:solidFill>
        </p:grpSpPr>
        <p:sp>
          <p:nvSpPr>
            <p:cNvPr id="1048703" name="Google Shape;29924;p79"/>
            <p:cNvSpPr/>
            <p:nvPr/>
          </p:nvSpPr>
          <p:spPr>
            <a:xfrm>
              <a:off x="5609734" y="3198096"/>
              <a:ext cx="11395" cy="45517"/>
            </a:xfrm>
            <a:custGeom>
              <a:avLst/>
              <a:ahLst/>
              <a:rect l="l" t="t" r="r" b="b"/>
              <a:pathLst>
                <a:path w="358" h="1430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04" name="Google Shape;29925;p79"/>
            <p:cNvSpPr/>
            <p:nvPr/>
          </p:nvSpPr>
          <p:spPr>
            <a:xfrm>
              <a:off x="5585861" y="3048431"/>
              <a:ext cx="205431" cy="195182"/>
            </a:xfrm>
            <a:custGeom>
              <a:avLst/>
              <a:ahLst/>
              <a:rect l="l" t="t" r="r" b="b"/>
              <a:pathLst>
                <a:path w="6454" h="6132" extrusionOk="0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05" name="Google Shape;29926;p79"/>
            <p:cNvSpPr/>
            <p:nvPr/>
          </p:nvSpPr>
          <p:spPr>
            <a:xfrm>
              <a:off x="5740078" y="2905929"/>
              <a:ext cx="225547" cy="189516"/>
            </a:xfrm>
            <a:custGeom>
              <a:avLst/>
              <a:ahLst/>
              <a:rect l="l" t="t" r="r" b="b"/>
              <a:pathLst>
                <a:path w="7086" h="5954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06" name="Google Shape;29927;p79"/>
            <p:cNvSpPr/>
            <p:nvPr/>
          </p:nvSpPr>
          <p:spPr>
            <a:xfrm>
              <a:off x="5793902" y="2928464"/>
              <a:ext cx="131553" cy="130598"/>
            </a:xfrm>
            <a:custGeom>
              <a:avLst/>
              <a:ahLst/>
              <a:rect l="l" t="t" r="r" b="b"/>
              <a:pathLst>
                <a:path w="4133" h="4103" extrusionOk="0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707" name="object 11"/>
          <p:cNvSpPr txBox="1"/>
          <p:nvPr/>
        </p:nvSpPr>
        <p:spPr>
          <a:xfrm>
            <a:off x="1119841" y="2030221"/>
            <a:ext cx="4720307" cy="890271"/>
          </a:xfrm>
          <a:prstGeom prst="rect"/>
        </p:spPr>
        <p:txBody>
          <a:bodyPr bIns="0" lIns="0" rIns="0" rtlCol="0" tIns="38735" vert="horz" wrap="square">
            <a:spAutoFit/>
          </a:bodyPr>
          <a:p>
            <a:pPr algn="ctr" lvl="0" marL="12700" marR="5080">
              <a:spcBef>
                <a:spcPts val="305"/>
              </a:spcBef>
            </a:pPr>
            <a:r>
              <a:rPr b="1" dirty="0" sz="1400" lang="ru-RU" spc="-10" smtClean="0">
                <a:solidFill>
                  <a:srgbClr val="4472C4">
                    <a:lumMod val="50000"/>
                  </a:srgbClr>
                </a:solidFill>
                <a:latin typeface="Proxima Nova Rg"/>
                <a:cs typeface="Proxima Nova Rg"/>
              </a:rPr>
              <a:t>Распоряжение Департамента </a:t>
            </a:r>
            <a:r>
              <a:rPr b="1" dirty="0" sz="1400" lang="ru-RU" spc="-10">
                <a:solidFill>
                  <a:srgbClr val="4472C4">
                    <a:lumMod val="50000"/>
                  </a:srgbClr>
                </a:solidFill>
                <a:latin typeface="Proxima Nova Rg"/>
                <a:cs typeface="Proxima Nova Rg"/>
              </a:rPr>
              <a:t>образования </a:t>
            </a:r>
            <a:r>
              <a:rPr b="1" dirty="0" sz="1400" lang="ru-RU" spc="-10" smtClean="0">
                <a:solidFill>
                  <a:srgbClr val="4472C4">
                    <a:lumMod val="50000"/>
                  </a:srgbClr>
                </a:solidFill>
                <a:latin typeface="Proxima Nova Rg"/>
                <a:cs typeface="Proxima Nova Rg"/>
              </a:rPr>
              <a:t>Владимирской </a:t>
            </a:r>
            <a:r>
              <a:rPr b="1" dirty="0" sz="1400" lang="ru-RU" spc="-10">
                <a:solidFill>
                  <a:srgbClr val="4472C4">
                    <a:lumMod val="50000"/>
                  </a:srgbClr>
                </a:solidFill>
                <a:latin typeface="Proxima Nova Rg"/>
                <a:cs typeface="Proxima Nova Rg"/>
              </a:rPr>
              <a:t>области  от </a:t>
            </a:r>
            <a:r>
              <a:rPr b="1" dirty="0" sz="1400" lang="ru-RU" spc="-10" smtClean="0">
                <a:solidFill>
                  <a:srgbClr val="4472C4">
                    <a:lumMod val="50000"/>
                  </a:srgbClr>
                </a:solidFill>
                <a:latin typeface="Proxima Nova Rg"/>
                <a:cs typeface="Proxima Nova Rg"/>
              </a:rPr>
              <a:t>29.06.2022 </a:t>
            </a:r>
            <a:r>
              <a:rPr b="1" dirty="0" sz="1400" lang="ru-RU" spc="-10">
                <a:solidFill>
                  <a:srgbClr val="4472C4">
                    <a:lumMod val="50000"/>
                  </a:srgbClr>
                </a:solidFill>
                <a:latin typeface="Proxima Nova Rg"/>
                <a:cs typeface="Proxima Nova Rg"/>
              </a:rPr>
              <a:t>№ </a:t>
            </a:r>
            <a:r>
              <a:rPr b="1" dirty="0" sz="1400" lang="ru-RU" spc="-10" smtClean="0">
                <a:solidFill>
                  <a:srgbClr val="4472C4">
                    <a:lumMod val="50000"/>
                  </a:srgbClr>
                </a:solidFill>
                <a:latin typeface="Proxima Nova Rg"/>
                <a:cs typeface="Proxima Nova Rg"/>
              </a:rPr>
              <a:t>613 </a:t>
            </a:r>
            <a:r>
              <a:rPr b="1" dirty="0" sz="1400" lang="ru-RU" spc="-10">
                <a:solidFill>
                  <a:srgbClr val="4472C4">
                    <a:lumMod val="50000"/>
                  </a:srgbClr>
                </a:solidFill>
                <a:latin typeface="Proxima Nova Rg"/>
                <a:cs typeface="Proxima Nova Rg"/>
              </a:rPr>
              <a:t>«</a:t>
            </a:r>
            <a:r>
              <a:rPr b="1" dirty="0" sz="1400" lang="ru-RU" spc="-10" smtClean="0">
                <a:solidFill>
                  <a:srgbClr val="4472C4">
                    <a:lumMod val="50000"/>
                  </a:srgbClr>
                </a:solidFill>
                <a:latin typeface="Proxima Nova Rg"/>
                <a:cs typeface="Proxima Nova Rg"/>
              </a:rPr>
              <a:t>О внесении изменений в распоряжение </a:t>
            </a:r>
            <a:r>
              <a:rPr b="1" dirty="0" sz="1400" lang="ru-RU" spc="-10">
                <a:solidFill>
                  <a:srgbClr val="4472C4">
                    <a:lumMod val="50000"/>
                  </a:srgbClr>
                </a:solidFill>
                <a:latin typeface="Proxima Nova Rg"/>
                <a:cs typeface="Proxima Nova Rg"/>
              </a:rPr>
              <a:t> </a:t>
            </a:r>
            <a:endParaRPr b="1" dirty="0" sz="1400" lang="ru-RU" spc="-10" smtClean="0">
              <a:solidFill>
                <a:srgbClr val="4472C4">
                  <a:lumMod val="50000"/>
                </a:srgbClr>
              </a:solidFill>
              <a:latin typeface="Proxima Nova Rg"/>
              <a:cs typeface="Proxima Nova Rg"/>
            </a:endParaRPr>
          </a:p>
          <a:p>
            <a:pPr algn="ctr" lvl="0" marL="12700" marR="5080">
              <a:spcBef>
                <a:spcPts val="305"/>
              </a:spcBef>
            </a:pPr>
            <a:r>
              <a:rPr b="1" dirty="0" sz="1400" lang="ru-RU" spc="-10" smtClean="0">
                <a:solidFill>
                  <a:srgbClr val="4472C4">
                    <a:lumMod val="50000"/>
                  </a:srgbClr>
                </a:solidFill>
                <a:latin typeface="Proxima Nova Rg"/>
                <a:cs typeface="Proxima Nova Rg"/>
              </a:rPr>
              <a:t>Департамента образования от 15.03.2022 № 204»  </a:t>
            </a:r>
            <a:endParaRPr b="1" dirty="0" sz="1400" lang="ru-RU">
              <a:solidFill>
                <a:srgbClr val="4472C4">
                  <a:lumMod val="50000"/>
                </a:srgbClr>
              </a:solidFill>
              <a:latin typeface="Proxima Nova Rg"/>
              <a:cs typeface="Proxima Nova Rg"/>
            </a:endParaRPr>
          </a:p>
        </p:txBody>
      </p:sp>
      <p:sp>
        <p:nvSpPr>
          <p:cNvPr id="1048708" name="object 14"/>
          <p:cNvSpPr/>
          <p:nvPr/>
        </p:nvSpPr>
        <p:spPr>
          <a:xfrm>
            <a:off x="997445" y="4729492"/>
            <a:ext cx="349250" cy="349250"/>
          </a:xfrm>
          <a:custGeom>
            <a:avLst/>
            <a:ah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09" name="object 14"/>
          <p:cNvSpPr/>
          <p:nvPr/>
        </p:nvSpPr>
        <p:spPr>
          <a:xfrm>
            <a:off x="997445" y="5528638"/>
            <a:ext cx="349250" cy="349250"/>
          </a:xfrm>
          <a:custGeom>
            <a:avLst/>
            <a:ah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10" name="object 14"/>
          <p:cNvSpPr/>
          <p:nvPr/>
        </p:nvSpPr>
        <p:spPr>
          <a:xfrm>
            <a:off x="1015032" y="3972157"/>
            <a:ext cx="349250" cy="349250"/>
          </a:xfrm>
          <a:custGeom>
            <a:avLst/>
            <a:ah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11" name="object 11"/>
          <p:cNvSpPr txBox="1"/>
          <p:nvPr/>
        </p:nvSpPr>
        <p:spPr>
          <a:xfrm>
            <a:off x="1735116" y="3707531"/>
            <a:ext cx="3854253" cy="777777"/>
          </a:xfrm>
          <a:prstGeom prst="rect"/>
        </p:spPr>
        <p:txBody>
          <a:bodyPr bIns="0" lIns="0" rIns="0" rtlCol="0" tIns="38735" vert="horz" wrap="square">
            <a:spAutoFit/>
          </a:bodyPr>
          <a:p>
            <a:pPr marL="12700" marR="5080">
              <a:spcBef>
                <a:spcPts val="305"/>
              </a:spcBef>
            </a:pPr>
            <a:r>
              <a:rPr b="1" dirty="0" sz="1600" lang="ru-RU" spc="-10" smtClean="0">
                <a:latin typeface="Proxima Nova Rg"/>
                <a:cs typeface="Proxima Nova Rg"/>
              </a:rPr>
              <a:t>Компьютерное тестирование с применением автоматизированной технологии</a:t>
            </a:r>
            <a:endParaRPr b="1" dirty="0" sz="1600" lang="ru-RU">
              <a:latin typeface="Proxima Nova Rg"/>
              <a:cs typeface="Proxima Nova Rg"/>
            </a:endParaRPr>
          </a:p>
        </p:txBody>
      </p:sp>
      <p:sp>
        <p:nvSpPr>
          <p:cNvPr id="1048712" name="object 11"/>
          <p:cNvSpPr txBox="1"/>
          <p:nvPr/>
        </p:nvSpPr>
        <p:spPr>
          <a:xfrm>
            <a:off x="1788372" y="4742085"/>
            <a:ext cx="3197273" cy="285335"/>
          </a:xfrm>
          <a:prstGeom prst="rect"/>
        </p:spPr>
        <p:txBody>
          <a:bodyPr bIns="0" lIns="0" rIns="0" rtlCol="0" tIns="38735" vert="horz" wrap="square">
            <a:spAutoFit/>
          </a:bodyPr>
          <a:p>
            <a:pPr marL="12700" marR="5080">
              <a:spcBef>
                <a:spcPts val="305"/>
              </a:spcBef>
            </a:pPr>
            <a:r>
              <a:rPr b="1" dirty="0" sz="1600" lang="ru-RU" spc="-10" smtClean="0">
                <a:latin typeface="Proxima Nova Rg"/>
                <a:cs typeface="Proxima Nova Rg"/>
              </a:rPr>
              <a:t>Предметное тестирование</a:t>
            </a:r>
            <a:endParaRPr b="1" dirty="0" sz="1600" lang="ru-RU">
              <a:latin typeface="Proxima Nova Rg"/>
              <a:cs typeface="Proxima Nova Rg"/>
            </a:endParaRPr>
          </a:p>
        </p:txBody>
      </p:sp>
      <p:sp>
        <p:nvSpPr>
          <p:cNvPr id="1048713" name="object 11"/>
          <p:cNvSpPr txBox="1"/>
          <p:nvPr/>
        </p:nvSpPr>
        <p:spPr>
          <a:xfrm>
            <a:off x="1830030" y="5465335"/>
            <a:ext cx="3454204" cy="285335"/>
          </a:xfrm>
          <a:prstGeom prst="rect"/>
        </p:spPr>
        <p:txBody>
          <a:bodyPr bIns="0" lIns="0" rIns="0" rtlCol="0" tIns="38735" vert="horz" wrap="square">
            <a:spAutoFit/>
          </a:bodyPr>
          <a:p>
            <a:pPr marL="12700" marR="5080">
              <a:spcBef>
                <a:spcPts val="305"/>
              </a:spcBef>
            </a:pPr>
            <a:r>
              <a:rPr b="1" dirty="0" sz="1600" lang="ru-RU" spc="-10" smtClean="0">
                <a:latin typeface="Proxima Nova Rg"/>
                <a:cs typeface="Proxima Nova Rg"/>
              </a:rPr>
              <a:t>Портфолио</a:t>
            </a:r>
            <a:endParaRPr b="1" dirty="0" sz="1600" lang="ru-RU">
              <a:latin typeface="Proxima Nova Rg"/>
              <a:cs typeface="Proxima Nova Rg"/>
            </a:endParaRPr>
          </a:p>
        </p:txBody>
      </p:sp>
      <p:sp>
        <p:nvSpPr>
          <p:cNvPr id="1048714" name="object 15"/>
          <p:cNvSpPr/>
          <p:nvPr/>
        </p:nvSpPr>
        <p:spPr>
          <a:xfrm>
            <a:off x="1069493" y="3918035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bIns="0" lIns="0" rIns="0" rtlCol="0" tIns="0" wrap="square"/>
          <a:p/>
        </p:txBody>
      </p:sp>
      <p:sp>
        <p:nvSpPr>
          <p:cNvPr id="1048715" name="object 15"/>
          <p:cNvSpPr/>
          <p:nvPr/>
        </p:nvSpPr>
        <p:spPr>
          <a:xfrm>
            <a:off x="1069494" y="4677750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bIns="0" lIns="0" rIns="0" rtlCol="0" tIns="0" wrap="square"/>
          <a:p/>
        </p:txBody>
      </p:sp>
      <p:sp>
        <p:nvSpPr>
          <p:cNvPr id="1048716" name="object 15"/>
          <p:cNvSpPr/>
          <p:nvPr/>
        </p:nvSpPr>
        <p:spPr>
          <a:xfrm>
            <a:off x="1081939" y="5494983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bIns="0" lIns="0" rIns="0" rtlCol="0" tIns="0" wrap="square"/>
          <a:p/>
        </p:txBody>
      </p:sp>
      <p:sp>
        <p:nvSpPr>
          <p:cNvPr id="1048717" name="Прямоугольник 51"/>
          <p:cNvSpPr/>
          <p:nvPr/>
        </p:nvSpPr>
        <p:spPr>
          <a:xfrm>
            <a:off x="814122" y="6318751"/>
            <a:ext cx="4361180" cy="358140"/>
          </a:xfrm>
          <a:prstGeom prst="rect"/>
        </p:spPr>
        <p:txBody>
          <a:bodyPr wrap="none">
            <a:spAutoFit/>
          </a:bodyPr>
          <a:p>
            <a:r>
              <a:rPr dirty="0" lang="ru-RU"/>
              <a:t>#УЧИСЬВОВЛАДИМИРСКОЙОБЛАСТИ </a:t>
            </a:r>
          </a:p>
        </p:txBody>
      </p:sp>
      <p:sp>
        <p:nvSpPr>
          <p:cNvPr id="1048718" name="object 17"/>
          <p:cNvSpPr txBox="1"/>
          <p:nvPr/>
        </p:nvSpPr>
        <p:spPr>
          <a:xfrm>
            <a:off x="7537132" y="1461107"/>
            <a:ext cx="4492179" cy="382156"/>
          </a:xfrm>
          <a:prstGeom prst="rect"/>
          <a:solidFill>
            <a:srgbClr val="2D67AC"/>
          </a:solidFill>
        </p:spPr>
        <p:txBody>
          <a:bodyPr bIns="0" lIns="0" rIns="0" rtlCol="0" tIns="12700" vert="horz" wrap="square">
            <a:spAutoFit/>
          </a:bodyPr>
          <a:p>
            <a:pPr algn="ctr"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lang="ru-RU" spc="-10" smtClean="0">
                <a:solidFill>
                  <a:srgbClr val="FFFFFF"/>
                </a:solidFill>
                <a:latin typeface="PROXIMANOVA-EXTRABOLD" panose="02000506030000020004" pitchFamily="2" charset="0"/>
                <a:cs typeface="Proxima Nova Bl"/>
              </a:rPr>
              <a:t>СТАЛО</a:t>
            </a:r>
            <a:endParaRPr b="1" dirty="0" sz="2400">
              <a:latin typeface="PROXIMANOVA-EXTRABOLD" panose="02000506030000020004" pitchFamily="2" charset="0"/>
              <a:cs typeface="Proxima Nova Bl"/>
            </a:endParaRPr>
          </a:p>
        </p:txBody>
      </p:sp>
      <p:sp>
        <p:nvSpPr>
          <p:cNvPr id="1048719" name="object 11"/>
          <p:cNvSpPr txBox="1"/>
          <p:nvPr/>
        </p:nvSpPr>
        <p:spPr>
          <a:xfrm>
            <a:off x="6391795" y="6159918"/>
            <a:ext cx="5800205" cy="470000"/>
          </a:xfrm>
          <a:prstGeom prst="rect"/>
          <a:noFill/>
        </p:spPr>
        <p:txBody>
          <a:bodyPr bIns="0" lIns="0" rIns="0" rtlCol="0" tIns="38735" vert="horz" wrap="square">
            <a:spAutoFit/>
          </a:bodyPr>
          <a:p>
            <a:pPr algn="ctr" marL="12700" marR="5080">
              <a:spcBef>
                <a:spcPts val="305"/>
              </a:spcBef>
            </a:pPr>
            <a:r>
              <a:rPr b="1" dirty="0" sz="1400" lang="ru-RU" spc="-10" smtClean="0">
                <a:latin typeface="Proxima Nova Rg"/>
                <a:cs typeface="Proxima Nova Rg"/>
              </a:rPr>
              <a:t> </a:t>
            </a:r>
            <a:r>
              <a:rPr b="1" dirty="0" sz="1400" lang="ru-RU" spc="-10" smtClean="0">
                <a:solidFill>
                  <a:srgbClr val="C00000"/>
                </a:solidFill>
                <a:latin typeface="Proxima Nova Rg"/>
                <a:cs typeface="Proxima Nova Rg"/>
              </a:rPr>
              <a:t>В </a:t>
            </a:r>
            <a:r>
              <a:rPr b="1" dirty="0" sz="1400" lang="ru-RU" spc="-10">
                <a:solidFill>
                  <a:srgbClr val="C00000"/>
                </a:solidFill>
                <a:latin typeface="Proxima Nova Rg"/>
                <a:cs typeface="Proxima Nova Rg"/>
              </a:rPr>
              <a:t>связи с отменой компьютерного тестирования </a:t>
            </a:r>
            <a:r>
              <a:rPr b="1" dirty="0" sz="1400" lang="ru-RU" spc="-10" smtClean="0">
                <a:solidFill>
                  <a:srgbClr val="C00000"/>
                </a:solidFill>
                <a:latin typeface="Proxima Nova Rg"/>
                <a:cs typeface="Proxima Nova Rg"/>
              </a:rPr>
              <a:t>снижен минимальный балл по портфолио</a:t>
            </a:r>
            <a:endParaRPr b="1" dirty="0" sz="1400" lang="ru-RU">
              <a:solidFill>
                <a:srgbClr val="C00000"/>
              </a:solidFill>
              <a:latin typeface="Proxima Nova Rg"/>
              <a:cs typeface="Proxima Nova Rg"/>
            </a:endParaRPr>
          </a:p>
        </p:txBody>
      </p:sp>
      <p:sp>
        <p:nvSpPr>
          <p:cNvPr id="1048720" name="object 14"/>
          <p:cNvSpPr/>
          <p:nvPr/>
        </p:nvSpPr>
        <p:spPr>
          <a:xfrm>
            <a:off x="6614007" y="5462411"/>
            <a:ext cx="349250" cy="349250"/>
          </a:xfrm>
          <a:custGeom>
            <a:avLst/>
            <a:ah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21" name="object 14"/>
          <p:cNvSpPr/>
          <p:nvPr/>
        </p:nvSpPr>
        <p:spPr>
          <a:xfrm>
            <a:off x="6626793" y="3951690"/>
            <a:ext cx="349250" cy="349250"/>
          </a:xfrm>
          <a:custGeom>
            <a:avLst/>
            <a:ah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object 15"/>
          <p:cNvSpPr/>
          <p:nvPr/>
        </p:nvSpPr>
        <p:spPr>
          <a:xfrm>
            <a:off x="326410" y="213053"/>
            <a:ext cx="11471107" cy="1018474"/>
          </a:xfrm>
          <a:custGeom>
            <a:avLst/>
            <a:ahLst/>
            <a:rect l="l" t="t" r="r" b="b"/>
            <a:pathLst>
              <a:path w="4737100" h="431800">
                <a:moveTo>
                  <a:pt x="4737100" y="431800"/>
                </a:moveTo>
                <a:lnTo>
                  <a:pt x="0" y="431800"/>
                </a:lnTo>
                <a:lnTo>
                  <a:pt x="0" y="0"/>
                </a:lnTo>
                <a:lnTo>
                  <a:pt x="4737100" y="0"/>
                </a:lnTo>
                <a:lnTo>
                  <a:pt x="4737100" y="431800"/>
                </a:lnTo>
                <a:close/>
              </a:path>
            </a:pathLst>
          </a:custGeom>
          <a:solidFill>
            <a:srgbClr val="2D67AC"/>
          </a:solidFill>
        </p:spPr>
        <p:txBody>
          <a:bodyPr bIns="0" lIns="0" rIns="0" rtlCol="0" tIns="0" wrap="square"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8726" name="object 17"/>
          <p:cNvSpPr txBox="1"/>
          <p:nvPr/>
        </p:nvSpPr>
        <p:spPr>
          <a:xfrm>
            <a:off x="425819" y="320264"/>
            <a:ext cx="11266520" cy="7366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 marL="12700">
              <a:spcBef>
                <a:spcPts val="100"/>
              </a:spcBef>
            </a:pPr>
            <a:r>
              <a:rPr b="1" dirty="0" sz="2400" kern="0"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Процедура аттестации </a:t>
            </a:r>
            <a:r>
              <a:rPr b="1" dirty="0" sz="2400" kern="0"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первую и высшую квалификационные категории </a:t>
            </a:r>
          </a:p>
          <a:p>
            <a:pPr algn="ctr" marL="12700">
              <a:spcBef>
                <a:spcPts val="100"/>
              </a:spcBef>
            </a:pPr>
            <a:r>
              <a:rPr b="1" dirty="0" sz="2400" kern="0"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форме собеседования</a:t>
            </a:r>
            <a:endParaRPr b="1" dirty="0" sz="2400">
              <a:solidFill>
                <a:schemeClr val="bg1"/>
              </a:solidFill>
              <a:latin typeface="PROXIMANOVA-EXTRABOLD" panose="02000506030000020004" pitchFamily="2" charset="0"/>
              <a:cs typeface="Proxima Nova Bl"/>
            </a:endParaRPr>
          </a:p>
        </p:txBody>
      </p:sp>
      <p:sp>
        <p:nvSpPr>
          <p:cNvPr id="1048727" name="object 11"/>
          <p:cNvSpPr txBox="1"/>
          <p:nvPr/>
        </p:nvSpPr>
        <p:spPr>
          <a:xfrm>
            <a:off x="687102" y="4936638"/>
            <a:ext cx="2231016" cy="446917"/>
          </a:xfrm>
          <a:prstGeom prst="rect"/>
        </p:spPr>
        <p:txBody>
          <a:bodyPr bIns="0" lIns="0" rIns="0" rtlCol="0" tIns="38735" vert="horz" wrap="square">
            <a:spAutoFit/>
          </a:bodyPr>
          <a:p>
            <a:pPr algn="ctr" marL="12700" marR="5080">
              <a:spcBef>
                <a:spcPts val="305"/>
              </a:spcBef>
            </a:pPr>
            <a:endParaRPr dirty="0" sz="1200" lang="ru-RU">
              <a:solidFill>
                <a:prstClr val="black"/>
              </a:solidFill>
              <a:latin typeface="Proxima Nova Rg"/>
              <a:cs typeface="Proxima Nova Rg"/>
            </a:endParaRPr>
          </a:p>
          <a:p>
            <a:pPr algn="ctr" marL="12700" marR="5080">
              <a:spcBef>
                <a:spcPts val="305"/>
              </a:spcBef>
            </a:pPr>
            <a:endParaRPr dirty="0" sz="1200" lang="ru-RU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1048728" name="object 11"/>
          <p:cNvSpPr txBox="1"/>
          <p:nvPr/>
        </p:nvSpPr>
        <p:spPr>
          <a:xfrm>
            <a:off x="1509269" y="4247968"/>
            <a:ext cx="10288247" cy="648334"/>
          </a:xfrm>
          <a:prstGeom prst="rect"/>
        </p:spPr>
        <p:txBody>
          <a:bodyPr bIns="0" lIns="0" rIns="0" rtlCol="0" tIns="38735" vert="horz" wrap="square">
            <a:spAutoFit/>
          </a:bodyPr>
          <a:p>
            <a:pPr marL="12700" marR="5080">
              <a:spcBef>
                <a:spcPts val="305"/>
              </a:spcBef>
            </a:pPr>
            <a:r>
              <a:rPr b="1" dirty="0" sz="2000" lang="ru-RU" spc="-1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педагогических работников, имеющих стаж педагогической работы не менее 30 лет </a:t>
            </a:r>
            <a:endParaRPr b="1" dirty="0" sz="2000" lang="ru-RU">
              <a:solidFill>
                <a:srgbClr val="4472C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29" name="Прямоугольник 37"/>
          <p:cNvSpPr/>
          <p:nvPr/>
        </p:nvSpPr>
        <p:spPr>
          <a:xfrm flipV="1">
            <a:off x="6348248" y="6789683"/>
            <a:ext cx="5843752" cy="84083"/>
          </a:xfrm>
          <a:prstGeom prst="rect"/>
          <a:solidFill>
            <a:srgbClr val="2D67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ru-RU">
              <a:solidFill>
                <a:prstClr val="white"/>
              </a:solidFill>
            </a:endParaRPr>
          </a:p>
        </p:txBody>
      </p:sp>
      <p:sp>
        <p:nvSpPr>
          <p:cNvPr id="1048730" name="Овал 41"/>
          <p:cNvSpPr/>
          <p:nvPr/>
        </p:nvSpPr>
        <p:spPr>
          <a:xfrm>
            <a:off x="341998" y="3342681"/>
            <a:ext cx="812606" cy="389677"/>
          </a:xfrm>
          <a:prstGeom prst="ellipse"/>
          <a:solidFill>
            <a:srgbClr val="2D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ru-RU">
              <a:solidFill>
                <a:prstClr val="white"/>
              </a:solidFill>
            </a:endParaRPr>
          </a:p>
        </p:txBody>
      </p:sp>
      <p:sp>
        <p:nvSpPr>
          <p:cNvPr id="1048731" name="object 9"/>
          <p:cNvSpPr txBox="1"/>
          <p:nvPr/>
        </p:nvSpPr>
        <p:spPr>
          <a:xfrm>
            <a:off x="222673" y="3412619"/>
            <a:ext cx="1055372" cy="231474"/>
          </a:xfrm>
          <a:prstGeom prst="rect"/>
        </p:spPr>
        <p:txBody>
          <a:bodyPr bIns="0" lIns="0" rIns="0" rtlCol="0" tIns="15875" vert="horz" wrap="square">
            <a:spAutoFit/>
          </a:bodyPr>
          <a:p>
            <a:pPr algn="ctr" marL="12700">
              <a:spcBef>
                <a:spcPts val="125"/>
              </a:spcBef>
            </a:pPr>
            <a:r>
              <a:rPr dirty="0" sz="1400" lang="ru-RU" smtClean="0">
                <a:solidFill>
                  <a:schemeClr val="bg1"/>
                </a:solidFill>
                <a:latin typeface="Proxima Nova Rg"/>
                <a:cs typeface="Proxima Nova Rg"/>
              </a:rPr>
              <a:t> </a:t>
            </a:r>
            <a:r>
              <a:rPr b="1" dirty="0" sz="1400" lang="ru-RU" smtClean="0">
                <a:solidFill>
                  <a:schemeClr val="bg1"/>
                </a:solidFill>
                <a:latin typeface="Proxima Nova Rg"/>
                <a:cs typeface="Proxima Nova Rg"/>
              </a:rPr>
              <a:t>3.22.2</a:t>
            </a:r>
            <a:endParaRPr b="1" dirty="0" sz="1400">
              <a:solidFill>
                <a:schemeClr val="bg1"/>
              </a:solidFill>
              <a:latin typeface="Proxima Nova Rg"/>
              <a:cs typeface="Proxima Nova Rg"/>
            </a:endParaRPr>
          </a:p>
        </p:txBody>
      </p:sp>
      <p:sp>
        <p:nvSpPr>
          <p:cNvPr id="1048732" name="Овал 44"/>
          <p:cNvSpPr/>
          <p:nvPr/>
        </p:nvSpPr>
        <p:spPr>
          <a:xfrm>
            <a:off x="289719" y="4226574"/>
            <a:ext cx="864884" cy="389677"/>
          </a:xfrm>
          <a:prstGeom prst="ellipse"/>
          <a:solidFill>
            <a:srgbClr val="2D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ru-RU">
              <a:solidFill>
                <a:schemeClr val="bg1"/>
              </a:solidFill>
            </a:endParaRPr>
          </a:p>
        </p:txBody>
      </p:sp>
      <p:sp>
        <p:nvSpPr>
          <p:cNvPr id="1048733" name="object 9"/>
          <p:cNvSpPr txBox="1"/>
          <p:nvPr/>
        </p:nvSpPr>
        <p:spPr>
          <a:xfrm>
            <a:off x="269604" y="4290287"/>
            <a:ext cx="884999" cy="231474"/>
          </a:xfrm>
          <a:prstGeom prst="rect"/>
        </p:spPr>
        <p:txBody>
          <a:bodyPr bIns="0" lIns="0" rIns="0" rtlCol="0" tIns="15875" vert="horz" wrap="square">
            <a:spAutoFit/>
          </a:bodyPr>
          <a:p>
            <a:pPr algn="ctr" marL="12700">
              <a:spcBef>
                <a:spcPts val="125"/>
              </a:spcBef>
            </a:pPr>
            <a:r>
              <a:rPr b="1" dirty="0" sz="1400" lang="ru-RU" smtClean="0">
                <a:solidFill>
                  <a:schemeClr val="bg1"/>
                </a:solidFill>
                <a:latin typeface="Proxima Nova Rg"/>
                <a:cs typeface="Proxima Nova Rg"/>
              </a:rPr>
              <a:t>3.22.3</a:t>
            </a:r>
            <a:endParaRPr b="1" dirty="0" sz="1400">
              <a:solidFill>
                <a:schemeClr val="bg1"/>
              </a:solidFill>
              <a:latin typeface="Proxima Nova Rg"/>
              <a:cs typeface="Proxima Nova Rg"/>
            </a:endParaRPr>
          </a:p>
        </p:txBody>
      </p:sp>
      <p:sp>
        <p:nvSpPr>
          <p:cNvPr id="1048734" name="object 9"/>
          <p:cNvSpPr txBox="1"/>
          <p:nvPr/>
        </p:nvSpPr>
        <p:spPr>
          <a:xfrm>
            <a:off x="2999494" y="3644093"/>
            <a:ext cx="152720" cy="385362"/>
          </a:xfrm>
          <a:prstGeom prst="rect"/>
        </p:spPr>
        <p:txBody>
          <a:bodyPr bIns="0" lIns="0" rIns="0" rtlCol="0" tIns="15875" vert="horz" wrap="square">
            <a:spAutoFit/>
          </a:bodyPr>
          <a:p>
            <a:pPr algn="ctr" marL="12700">
              <a:spcBef>
                <a:spcPts val="125"/>
              </a:spcBef>
            </a:pPr>
            <a:r>
              <a:rPr b="1" dirty="0" sz="2400" lang="ru-RU" spc="-25">
                <a:solidFill>
                  <a:srgbClr val="FFFFFF"/>
                </a:solidFill>
                <a:latin typeface="Proxima Nova Rg"/>
                <a:cs typeface="Proxima Nova Rg"/>
              </a:rPr>
              <a:t>1</a:t>
            </a:r>
            <a:endParaRPr dirty="0" sz="2400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1048735" name="object 9"/>
          <p:cNvSpPr txBox="1"/>
          <p:nvPr/>
        </p:nvSpPr>
        <p:spPr>
          <a:xfrm>
            <a:off x="5906359" y="3632744"/>
            <a:ext cx="152720" cy="385362"/>
          </a:xfrm>
          <a:prstGeom prst="rect"/>
        </p:spPr>
        <p:txBody>
          <a:bodyPr bIns="0" lIns="0" rIns="0" rtlCol="0" tIns="15875" vert="horz" wrap="square">
            <a:spAutoFit/>
          </a:bodyPr>
          <a:p>
            <a:pPr algn="ctr" marL="12700">
              <a:spcBef>
                <a:spcPts val="125"/>
              </a:spcBef>
            </a:pPr>
            <a:r>
              <a:rPr b="1" dirty="0" sz="2400" lang="ru-RU" spc="-25">
                <a:solidFill>
                  <a:srgbClr val="FFFFFF"/>
                </a:solidFill>
                <a:latin typeface="Proxima Nova Rg"/>
                <a:cs typeface="Proxima Nova Rg"/>
              </a:rPr>
              <a:t>1</a:t>
            </a:r>
            <a:endParaRPr dirty="0" sz="2400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1048736" name="object 9"/>
          <p:cNvSpPr txBox="1"/>
          <p:nvPr/>
        </p:nvSpPr>
        <p:spPr>
          <a:xfrm>
            <a:off x="8978873" y="3658719"/>
            <a:ext cx="152720" cy="385362"/>
          </a:xfrm>
          <a:prstGeom prst="rect"/>
        </p:spPr>
        <p:txBody>
          <a:bodyPr bIns="0" lIns="0" rIns="0" rtlCol="0" tIns="15875" vert="horz" wrap="square">
            <a:spAutoFit/>
          </a:bodyPr>
          <a:p>
            <a:pPr algn="ctr" marL="12700">
              <a:spcBef>
                <a:spcPts val="125"/>
              </a:spcBef>
            </a:pPr>
            <a:r>
              <a:rPr b="1" dirty="0" sz="2400" lang="ru-RU" spc="-25">
                <a:solidFill>
                  <a:srgbClr val="FFFFFF"/>
                </a:solidFill>
                <a:latin typeface="Proxima Nova Rg"/>
                <a:cs typeface="Proxima Nova Rg"/>
              </a:rPr>
              <a:t>1</a:t>
            </a:r>
            <a:endParaRPr dirty="0" sz="2400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1048737" name="object 9"/>
          <p:cNvSpPr txBox="1"/>
          <p:nvPr/>
        </p:nvSpPr>
        <p:spPr>
          <a:xfrm>
            <a:off x="2999494" y="4565773"/>
            <a:ext cx="152720" cy="385362"/>
          </a:xfrm>
          <a:prstGeom prst="rect"/>
        </p:spPr>
        <p:txBody>
          <a:bodyPr bIns="0" lIns="0" rIns="0" rtlCol="0" tIns="15875" vert="horz" wrap="square">
            <a:spAutoFit/>
          </a:bodyPr>
          <a:p>
            <a:pPr algn="ctr" marL="12700">
              <a:spcBef>
                <a:spcPts val="125"/>
              </a:spcBef>
            </a:pPr>
            <a:r>
              <a:rPr b="1" dirty="0" sz="2400" lang="ru-RU" spc="-25" smtClean="0">
                <a:solidFill>
                  <a:srgbClr val="FFFFFF"/>
                </a:solidFill>
                <a:latin typeface="Proxima Nova Rg"/>
                <a:cs typeface="Proxima Nova Rg"/>
              </a:rPr>
              <a:t>2</a:t>
            </a:r>
            <a:endParaRPr dirty="0" sz="2400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1048738" name="object 9"/>
          <p:cNvSpPr txBox="1"/>
          <p:nvPr/>
        </p:nvSpPr>
        <p:spPr>
          <a:xfrm>
            <a:off x="8989980" y="4647338"/>
            <a:ext cx="152720" cy="385362"/>
          </a:xfrm>
          <a:prstGeom prst="rect"/>
        </p:spPr>
        <p:txBody>
          <a:bodyPr bIns="0" lIns="0" rIns="0" rtlCol="0" tIns="15875" vert="horz" wrap="square">
            <a:spAutoFit/>
          </a:bodyPr>
          <a:p>
            <a:pPr algn="ctr" marL="12700">
              <a:spcBef>
                <a:spcPts val="125"/>
              </a:spcBef>
            </a:pPr>
            <a:r>
              <a:rPr b="1" dirty="0" sz="2400" lang="ru-RU" spc="-25" smtClean="0">
                <a:solidFill>
                  <a:srgbClr val="FFFFFF"/>
                </a:solidFill>
                <a:latin typeface="Proxima Nova Rg"/>
                <a:cs typeface="Proxima Nova Rg"/>
              </a:rPr>
              <a:t>2</a:t>
            </a:r>
            <a:endParaRPr dirty="0" sz="2400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1048739" name="object 9"/>
          <p:cNvSpPr txBox="1"/>
          <p:nvPr/>
        </p:nvSpPr>
        <p:spPr>
          <a:xfrm>
            <a:off x="3206648" y="5774015"/>
            <a:ext cx="152720" cy="385362"/>
          </a:xfrm>
          <a:prstGeom prst="rect"/>
        </p:spPr>
        <p:txBody>
          <a:bodyPr bIns="0" lIns="0" rIns="0" rtlCol="0" tIns="15875" vert="horz" wrap="square">
            <a:spAutoFit/>
          </a:bodyPr>
          <a:p>
            <a:pPr algn="ctr" marL="12700">
              <a:spcBef>
                <a:spcPts val="125"/>
              </a:spcBef>
            </a:pPr>
            <a:r>
              <a:rPr b="1" dirty="0" sz="2400" lang="ru-RU" spc="-25">
                <a:solidFill>
                  <a:srgbClr val="FFFFFF"/>
                </a:solidFill>
                <a:latin typeface="Proxima Nova Rg"/>
                <a:cs typeface="Proxima Nova Rg"/>
              </a:rPr>
              <a:t>3</a:t>
            </a:r>
            <a:endParaRPr dirty="0" sz="2400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1048740" name="object 11"/>
          <p:cNvSpPr txBox="1"/>
          <p:nvPr/>
        </p:nvSpPr>
        <p:spPr>
          <a:xfrm>
            <a:off x="1509269" y="3214340"/>
            <a:ext cx="10369222" cy="654666"/>
          </a:xfrm>
          <a:prstGeom prst="rect"/>
        </p:spPr>
        <p:txBody>
          <a:bodyPr bIns="0" lIns="0" rIns="0" rtlCol="0" tIns="38735" vert="horz" wrap="square">
            <a:spAutoFit/>
          </a:bodyPr>
          <a:p>
            <a:pPr marL="12700" marR="5080">
              <a:spcBef>
                <a:spcPts val="305"/>
              </a:spcBef>
            </a:pPr>
            <a:r>
              <a:rPr b="1" dirty="0" sz="2000" lang="ru-RU" spc="-1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педагогических работников, достигших возраста 55 лет для женщин и 60 лет для мужчин и имеющих стаж педагогической работы не менее 25 лет </a:t>
            </a:r>
            <a:endParaRPr b="1" dirty="0" sz="2000" lang="ru-RU">
              <a:solidFill>
                <a:srgbClr val="4472C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41" name="Прямоугольник 59"/>
          <p:cNvSpPr/>
          <p:nvPr/>
        </p:nvSpPr>
        <p:spPr>
          <a:xfrm>
            <a:off x="222673" y="6306768"/>
            <a:ext cx="4361180" cy="358140"/>
          </a:xfrm>
          <a:prstGeom prst="rect"/>
        </p:spPr>
        <p:txBody>
          <a:bodyPr wrap="none">
            <a:spAutoFit/>
          </a:bodyPr>
          <a:p>
            <a:r>
              <a:rPr dirty="0" lang="ru-RU">
                <a:solidFill>
                  <a:prstClr val="black"/>
                </a:solidFill>
              </a:rPr>
              <a:t>#УЧИСЬВОВЛАДИМИРСКОЙОБЛАСТИ </a:t>
            </a:r>
          </a:p>
        </p:txBody>
      </p:sp>
      <p:sp>
        <p:nvSpPr>
          <p:cNvPr id="1048742" name="object 9"/>
          <p:cNvSpPr txBox="1"/>
          <p:nvPr/>
        </p:nvSpPr>
        <p:spPr>
          <a:xfrm>
            <a:off x="3005902" y="5620112"/>
            <a:ext cx="152720" cy="385362"/>
          </a:xfrm>
          <a:prstGeom prst="rect"/>
        </p:spPr>
        <p:txBody>
          <a:bodyPr bIns="0" lIns="0" rIns="0" rtlCol="0" tIns="15875" vert="horz" wrap="square">
            <a:spAutoFit/>
          </a:bodyPr>
          <a:p>
            <a:pPr algn="ctr" marL="12700">
              <a:spcBef>
                <a:spcPts val="125"/>
              </a:spcBef>
            </a:pPr>
            <a:r>
              <a:rPr b="1" dirty="0" sz="2400" lang="ru-RU" spc="-25">
                <a:solidFill>
                  <a:srgbClr val="FFFFFF"/>
                </a:solidFill>
                <a:latin typeface="Proxima Nova Rg"/>
                <a:cs typeface="Proxima Nova Rg"/>
              </a:rPr>
              <a:t>3</a:t>
            </a:r>
            <a:endParaRPr dirty="0" sz="2400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1048743" name="Овал 74"/>
          <p:cNvSpPr/>
          <p:nvPr/>
        </p:nvSpPr>
        <p:spPr>
          <a:xfrm>
            <a:off x="269604" y="5230435"/>
            <a:ext cx="1008441" cy="389677"/>
          </a:xfrm>
          <a:prstGeom prst="ellipse"/>
          <a:solidFill>
            <a:srgbClr val="2D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marL="12700">
              <a:spcBef>
                <a:spcPts val="125"/>
              </a:spcBef>
            </a:pPr>
            <a:r>
              <a:rPr b="1" dirty="0" sz="1400" lang="ru-RU" spc="-25" smtClean="0">
                <a:solidFill>
                  <a:srgbClr val="FFFFFF"/>
                </a:solidFill>
                <a:latin typeface="Proxima Nova Rg"/>
                <a:cs typeface="Proxima Nova Rg"/>
              </a:rPr>
              <a:t>3.22.4</a:t>
            </a:r>
            <a:endParaRPr dirty="0" sz="1400" lang="ru-RU">
              <a:solidFill>
                <a:prstClr val="white"/>
              </a:solidFill>
              <a:latin typeface="Proxima Nova Rg"/>
              <a:cs typeface="Proxima Nova Rg"/>
            </a:endParaRPr>
          </a:p>
        </p:txBody>
      </p:sp>
      <p:sp>
        <p:nvSpPr>
          <p:cNvPr id="1048744" name="object 11"/>
          <p:cNvSpPr txBox="1"/>
          <p:nvPr/>
        </p:nvSpPr>
        <p:spPr>
          <a:xfrm>
            <a:off x="1509270" y="5136732"/>
            <a:ext cx="10046969" cy="962443"/>
          </a:xfrm>
          <a:prstGeom prst="rect"/>
        </p:spPr>
        <p:txBody>
          <a:bodyPr bIns="0" lIns="0" rIns="0" rtlCol="0" tIns="38735" vert="horz" wrap="square">
            <a:spAutoFit/>
          </a:bodyPr>
          <a:p>
            <a:pPr algn="just" marL="12700" marR="5080">
              <a:spcBef>
                <a:spcPts val="305"/>
              </a:spcBef>
            </a:pPr>
            <a:r>
              <a:rPr b="1" dirty="0" sz="2000" lang="ru-RU" spc="-1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педагогических работников, подготовивших победителей очных международных и всероссийских олимпиад, конкурсов, соревнований, а также очных региональных олимпиад (по профилю преподаваемого предмета ) и т.д.</a:t>
            </a:r>
            <a:endParaRPr b="1" dirty="0" sz="2000" lang="ru-RU">
              <a:solidFill>
                <a:srgbClr val="4472C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45" name="object 15"/>
          <p:cNvSpPr/>
          <p:nvPr/>
        </p:nvSpPr>
        <p:spPr>
          <a:xfrm>
            <a:off x="750359" y="1833562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bIns="0" lIns="0" rIns="0" rtlCol="0" tIns="0" wrap="square"/>
          <a:p/>
        </p:txBody>
      </p:sp>
      <p:sp>
        <p:nvSpPr>
          <p:cNvPr id="1048746" name="object 11"/>
          <p:cNvSpPr txBox="1"/>
          <p:nvPr/>
        </p:nvSpPr>
        <p:spPr>
          <a:xfrm>
            <a:off x="978190" y="1349422"/>
            <a:ext cx="10360370" cy="2084070"/>
          </a:xfrm>
          <a:prstGeom prst="rect"/>
        </p:spPr>
        <p:txBody>
          <a:bodyPr bIns="0" lIns="0" rIns="0" rtlCol="0" tIns="38735" vert="horz" wrap="square">
            <a:spAutoFit/>
          </a:bodyPr>
          <a:p>
            <a:pPr algn="ctr" lvl="0"/>
            <a:r>
              <a:rPr b="1" dirty="0" sz="2000" kern="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СОГЛАШЕНИЕ</a:t>
            </a:r>
            <a:r>
              <a:rPr b="1" dirty="0" sz="2000" kern="0" lang="ru-RU" smtClean="0">
                <a:solidFill>
                  <a:srgbClr val="2D6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lvl="0"/>
            <a:r>
              <a:rPr b="1" dirty="0" sz="2000" kern="0" lang="ru-RU" smtClean="0">
                <a:solidFill>
                  <a:srgbClr val="2D67AC"/>
                </a:solidFill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b="1" dirty="0" sz="2000" kern="0" lang="ru-RU">
                <a:solidFill>
                  <a:srgbClr val="2D67AC"/>
                </a:solidFill>
                <a:latin typeface="Times New Roman" pitchFamily="18" charset="0"/>
                <a:cs typeface="Times New Roman" pitchFamily="18" charset="0"/>
              </a:rPr>
              <a:t>Министерством образования и молодежной политики  Владимирской области  и Владимирской областной организацией профессионального союза работников народного образования и науки Российской Федерации на период 2023-2026 </a:t>
            </a:r>
            <a:r>
              <a:rPr b="1" dirty="0" sz="2000" kern="0" lang="ru-RU" err="1">
                <a:solidFill>
                  <a:srgbClr val="2D67AC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b="1" dirty="0" sz="2000" kern="0" lang="ru-RU" smtClean="0">
                <a:solidFill>
                  <a:srgbClr val="2D67A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 lvl="0"/>
            <a:r>
              <a:rPr b="1" dirty="0" sz="2000" kern="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b="1" dirty="0" sz="2000" kern="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мая 2023 года</a:t>
            </a:r>
          </a:p>
          <a:p>
            <a:pPr algn="ctr" marL="12700" marR="5080">
              <a:spcBef>
                <a:spcPts val="305"/>
              </a:spcBef>
            </a:pPr>
            <a:endParaRPr dirty="0" sz="1200" lang="ru-RU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Скругленный прямоугольник 1"/>
          <p:cNvSpPr/>
          <p:nvPr/>
        </p:nvSpPr>
        <p:spPr>
          <a:xfrm>
            <a:off x="1529614" y="361760"/>
            <a:ext cx="9420325" cy="1008112"/>
          </a:xfrm>
          <a:prstGeom prst="roundRect"/>
          <a:solidFill>
            <a:srgbClr val="2D67A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2400" i="0" kern="0" kumimoji="0" lang="ru-RU" noProof="0" normalizeH="0" spc="0" strike="noStrike" u="none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Квалификационные категории</a:t>
            </a:r>
          </a:p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2400" i="0" kern="0" kumimoji="0" lang="ru-RU" noProof="0" normalizeH="0" spc="0" strike="noStrike" u="none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baseline="0" b="1" cap="none" dirty="0" sz="2400" i="0" kern="0" kumimoji="0" lang="ru-RU" noProof="0" normalizeH="0" spc="0" strike="noStrike" u="none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«педагог-наставник», «педагог-методист»</a:t>
            </a:r>
            <a:endParaRPr baseline="0" b="1" cap="none" dirty="0" sz="2400" i="0" kern="0" kumimoji="0" lang="ru-RU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48751" name="Прямоугольник 2"/>
          <p:cNvSpPr/>
          <p:nvPr/>
        </p:nvSpPr>
        <p:spPr>
          <a:xfrm>
            <a:off x="1522619" y="1649095"/>
            <a:ext cx="9427320" cy="922655"/>
          </a:xfrm>
          <a:prstGeom prst="rect"/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2000" i="0" kern="0" kumimoji="0" lang="ru-RU" noProof="0" normalizeH="0" spc="0" strike="noStrike" u="none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</a:t>
            </a:r>
            <a:r>
              <a:rPr baseline="0" b="0" cap="none" dirty="0" sz="2000" i="0" kern="0" kumimoji="0" lang="ru-RU" noProof="0" normalizeH="0" spc="0" strike="noStrike" u="none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baseline="0" b="0" cap="none" dirty="0" sz="2000" i="0" kern="0" kumimoji="0" lang="ru-RU" noProof="0" normalizeH="0" spc="0" strike="noStrike" u="none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указанной аттестации допускаются педагогические работники, </a:t>
            </a:r>
            <a:r>
              <a:rPr baseline="0" b="1" cap="none" dirty="0" sz="2000" i="0" kern="0" kumimoji="0" lang="ru-RU" noProof="0" normalizeH="0" spc="0" strike="noStrike" u="none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имеющие высшую квалификационную категорию</a:t>
            </a:r>
            <a:endParaRPr baseline="0" b="1" cap="none" dirty="0" sz="2000" i="0" kern="0" kumimoji="0" lang="ru-RU" noProof="0" normalizeH="0" spc="0" strike="noStrike" u="none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48752" name="Прямоугольник 3"/>
          <p:cNvSpPr/>
          <p:nvPr/>
        </p:nvSpPr>
        <p:spPr>
          <a:xfrm>
            <a:off x="1522619" y="2846209"/>
            <a:ext cx="9427320" cy="675123"/>
          </a:xfrm>
          <a:prstGeom prst="rect"/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2000" i="0" kern="0" kumimoji="0" lang="ru-RU" noProof="0" normalizeH="0" spc="0" strike="noStrike" u="none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 заявлению в аттестационную комиссию прилагается </a:t>
            </a:r>
            <a:r>
              <a:rPr baseline="0" b="1" cap="none" dirty="0" sz="2000" i="0" kern="0" kumimoji="0" lang="ru-RU" noProof="0" normalizeH="0" spc="0" strike="noStrike" u="none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ходатайство работодателя</a:t>
            </a:r>
            <a:endParaRPr baseline="0" b="1" cap="none" dirty="0" sz="2000" i="0" kern="0" kumimoji="0" lang="ru-RU" noProof="0" normalizeH="0" spc="0" strike="noStrike" u="none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48753" name="Прямоугольник 4"/>
          <p:cNvSpPr/>
          <p:nvPr/>
        </p:nvSpPr>
        <p:spPr>
          <a:xfrm>
            <a:off x="1522619" y="3833941"/>
            <a:ext cx="9427320" cy="1296144"/>
          </a:xfrm>
          <a:prstGeom prst="rect"/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2000" i="0" kern="0" kumimoji="0" lang="ru-RU" noProof="0" normalizeH="0" spc="0" strike="noStrike" u="none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Квалификационные категории устанавливаются педагогическим работникам на </a:t>
            </a:r>
            <a:r>
              <a:rPr baseline="0" b="1" cap="none" dirty="0" sz="2000" i="0" kern="0" kumimoji="0" lang="ru-RU" noProof="0" normalizeH="0" spc="0" strike="noStrike" u="none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основе показателей деятельности, не входящих в должностные обязанности по занимаемой в организации должности *</a:t>
            </a:r>
            <a:endParaRPr baseline="0" b="1" cap="none" dirty="0" sz="2000" i="0" kern="0" kumimoji="0" lang="ru-RU" noProof="0" normalizeH="0" spc="0" strike="noStrike" u="none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48754" name="object 14"/>
          <p:cNvSpPr/>
          <p:nvPr/>
        </p:nvSpPr>
        <p:spPr>
          <a:xfrm>
            <a:off x="814122" y="1857130"/>
            <a:ext cx="349250" cy="349250"/>
          </a:xfrm>
          <a:custGeom>
            <a:avLst/>
            <a:ah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55" name="object 14"/>
          <p:cNvSpPr/>
          <p:nvPr/>
        </p:nvSpPr>
        <p:spPr>
          <a:xfrm>
            <a:off x="843918" y="3013589"/>
            <a:ext cx="349250" cy="349250"/>
          </a:xfrm>
          <a:custGeom>
            <a:avLst/>
            <a:ah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56" name="object 14"/>
          <p:cNvSpPr/>
          <p:nvPr/>
        </p:nvSpPr>
        <p:spPr>
          <a:xfrm>
            <a:off x="821058" y="4286750"/>
            <a:ext cx="349250" cy="349250"/>
          </a:xfrm>
          <a:custGeom>
            <a:avLst/>
            <a:ah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57" name="object 15"/>
          <p:cNvSpPr/>
          <p:nvPr/>
        </p:nvSpPr>
        <p:spPr>
          <a:xfrm>
            <a:off x="814122" y="1840302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bIns="0" lIns="0" rIns="0" rtlCol="0" tIns="0" wrap="square"/>
          <a:p/>
        </p:txBody>
      </p:sp>
      <p:sp>
        <p:nvSpPr>
          <p:cNvPr id="1048758" name="object 15"/>
          <p:cNvSpPr/>
          <p:nvPr/>
        </p:nvSpPr>
        <p:spPr>
          <a:xfrm>
            <a:off x="821058" y="2963802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bIns="0" lIns="0" rIns="0" rtlCol="0" tIns="0" wrap="square"/>
          <a:p/>
        </p:txBody>
      </p:sp>
      <p:sp>
        <p:nvSpPr>
          <p:cNvPr id="1048759" name="object 15"/>
          <p:cNvSpPr/>
          <p:nvPr/>
        </p:nvSpPr>
        <p:spPr>
          <a:xfrm>
            <a:off x="821058" y="4236268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bIns="0" lIns="0" rIns="0" rtlCol="0" tIns="0" wrap="square"/>
          <a:p/>
        </p:txBody>
      </p:sp>
      <p:sp>
        <p:nvSpPr>
          <p:cNvPr id="1048760" name="Прямоугольник 14"/>
          <p:cNvSpPr/>
          <p:nvPr/>
        </p:nvSpPr>
        <p:spPr>
          <a:xfrm>
            <a:off x="814122" y="6318751"/>
            <a:ext cx="4361180" cy="358140"/>
          </a:xfrm>
          <a:prstGeom prst="rect"/>
        </p:spPr>
        <p:txBody>
          <a:bodyPr wrap="none">
            <a:spAutoFit/>
          </a:bodyPr>
          <a:p>
            <a:r>
              <a:rPr dirty="0" lang="ru-RU"/>
              <a:t>#УЧИСЬВОВЛАДИМИРСКОЙОБЛАСТИ </a:t>
            </a:r>
          </a:p>
        </p:txBody>
      </p:sp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Скругленный прямоугольник 1"/>
          <p:cNvSpPr/>
          <p:nvPr/>
        </p:nvSpPr>
        <p:spPr>
          <a:xfrm>
            <a:off x="308610" y="361760"/>
            <a:ext cx="11475720" cy="1112710"/>
          </a:xfrm>
          <a:prstGeom prst="roundRect"/>
          <a:solidFill>
            <a:srgbClr val="2D67A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 rtlCol="0"/>
          <a:p>
            <a:pPr algn="ctr" lvl="0"/>
            <a:r>
              <a:rPr dirty="0" sz="2000" lang="ru-RU">
                <a:solidFill>
                  <a:schemeClr val="bg1"/>
                </a:solidFill>
                <a:latin typeface="Times New Roman"/>
                <a:ea typeface="Times New Roman"/>
              </a:rPr>
              <a:t>Показатели деятельности </a:t>
            </a:r>
            <a:endParaRPr dirty="0" sz="2000" lang="ru-RU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 lvl="0"/>
            <a:r>
              <a:rPr dirty="0" sz="2000" lang="ru-RU" smtClean="0">
                <a:solidFill>
                  <a:schemeClr val="bg1"/>
                </a:solidFill>
                <a:latin typeface="Times New Roman"/>
                <a:ea typeface="Times New Roman"/>
              </a:rPr>
              <a:t>(</a:t>
            </a:r>
            <a:r>
              <a:rPr dirty="0" sz="2000" lang="ru-RU">
                <a:solidFill>
                  <a:schemeClr val="bg1"/>
                </a:solidFill>
                <a:latin typeface="Times New Roman"/>
                <a:ea typeface="Times New Roman"/>
              </a:rPr>
              <a:t>не входящей в должностные обязанности по занимаемой в организации должности) </a:t>
            </a:r>
            <a:endParaRPr dirty="0" sz="2000" lang="ru-RU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 lvl="0"/>
            <a:r>
              <a:rPr dirty="0" sz="2000" lang="ru-RU" smtClean="0">
                <a:solidFill>
                  <a:schemeClr val="bg1"/>
                </a:solidFill>
                <a:latin typeface="Times New Roman"/>
                <a:ea typeface="Times New Roman"/>
              </a:rPr>
              <a:t>для </a:t>
            </a:r>
            <a:r>
              <a:rPr dirty="0" sz="2000" lang="ru-RU">
                <a:solidFill>
                  <a:schemeClr val="bg1"/>
                </a:solidFill>
                <a:latin typeface="Times New Roman"/>
                <a:ea typeface="Times New Roman"/>
              </a:rPr>
              <a:t>установления </a:t>
            </a:r>
            <a:r>
              <a:rPr b="1" dirty="0" sz="2000" lang="ru-RU">
                <a:solidFill>
                  <a:schemeClr val="bg1"/>
                </a:solidFill>
                <a:latin typeface="Times New Roman"/>
                <a:ea typeface="Times New Roman"/>
              </a:rPr>
              <a:t>квалификационной категории «педагог-методист»</a:t>
            </a:r>
            <a:r>
              <a:rPr dirty="0" sz="2000" lang="ru-RU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baseline="0" b="1" cap="none" dirty="0" sz="2000" i="0" kern="0" kumimoji="0" lang="ru-RU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62" name="Прямоугольник 2"/>
          <p:cNvSpPr/>
          <p:nvPr/>
        </p:nvSpPr>
        <p:spPr>
          <a:xfrm>
            <a:off x="1419749" y="2601911"/>
            <a:ext cx="10364581" cy="922655"/>
          </a:xfrm>
          <a:prstGeom prst="rect"/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 rtlCol="0"/>
          <a:p>
            <a:pPr algn="ctr" lvl="0"/>
            <a:r>
              <a:rPr dirty="0" sz="1600" lang="ru-RU" smtClean="0">
                <a:latin typeface="Times New Roman"/>
                <a:ea typeface="Times New Roman"/>
              </a:rPr>
              <a:t>Руководство </a:t>
            </a:r>
            <a:r>
              <a:rPr dirty="0" sz="1600" lang="ru-RU">
                <a:latin typeface="Times New Roman"/>
                <a:ea typeface="Times New Roman"/>
              </a:rPr>
              <a:t>разработкой программно-методического сопровождения образовательного процесса, в том числе методического сопровождения </a:t>
            </a:r>
            <a:r>
              <a:rPr dirty="0" sz="1600" lang="ru-RU" smtClean="0">
                <a:latin typeface="Times New Roman"/>
                <a:ea typeface="Times New Roman"/>
              </a:rPr>
              <a:t>реализации инновационных </a:t>
            </a:r>
            <a:r>
              <a:rPr dirty="0" sz="1600" lang="ru-RU">
                <a:latin typeface="Times New Roman"/>
                <a:ea typeface="Times New Roman"/>
              </a:rPr>
              <a:t>образовательных программ и проектов в образовательной организации </a:t>
            </a:r>
            <a:endParaRPr baseline="0" cap="none" dirty="0" sz="1600" i="0" kern="0" kumimoji="0" lang="ru-RU" noProof="0" normalizeH="0" spc="0" strike="noStrike" u="none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63" name="Прямоугольник 3"/>
          <p:cNvSpPr/>
          <p:nvPr/>
        </p:nvSpPr>
        <p:spPr>
          <a:xfrm>
            <a:off x="1419749" y="4675186"/>
            <a:ext cx="10364581" cy="922655"/>
          </a:xfrm>
          <a:prstGeom prst="rect"/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1600" i="0" kern="0" kumimoji="0" lang="ru-RU" noProof="0" normalizeH="0" spc="0" strike="noStrike" u="none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Участие в методической поддержке (сопровождении) педагогических работников образовательной организации,</a:t>
            </a:r>
            <a:r>
              <a:rPr b="0" cap="none" dirty="0" sz="1600" i="0" kern="0" kumimoji="0" lang="ru-RU" noProof="0" normalizeH="0" spc="0" strike="noStrike" u="none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направленной на их профессиональное развитие, преодоление профессиональных дефицитов</a:t>
            </a:r>
            <a:endParaRPr baseline="0" b="1" cap="none" dirty="0" sz="1600" i="0" kern="0" kumimoji="0" lang="ru-RU" noProof="0" normalizeH="0" spc="0" strike="noStrike" u="none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48764" name="Прямоугольник 4"/>
          <p:cNvSpPr/>
          <p:nvPr/>
        </p:nvSpPr>
        <p:spPr>
          <a:xfrm>
            <a:off x="1419749" y="1618930"/>
            <a:ext cx="10364581" cy="922655"/>
          </a:xfrm>
          <a:prstGeom prst="rect"/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 rtlCol="0"/>
          <a:p>
            <a:pPr algn="ctr" lvl="0"/>
            <a:r>
              <a:rPr dirty="0" sz="1600" lang="ru-RU" smtClean="0">
                <a:latin typeface="Times New Roman"/>
                <a:ea typeface="Times New Roman"/>
              </a:rPr>
              <a:t>Руководство </a:t>
            </a:r>
            <a:r>
              <a:rPr dirty="0" sz="1600" lang="ru-RU">
                <a:latin typeface="Times New Roman"/>
                <a:ea typeface="Times New Roman"/>
              </a:rPr>
              <a:t>методическим объединением педагогических работников образовательной организации и активного участия в методической работе образовательной организации</a:t>
            </a:r>
            <a:endParaRPr baseline="0" cap="none" dirty="0" sz="1600" i="0" kern="0" kumimoji="0" lang="ru-RU" noProof="0" normalizeH="0" spc="0" strike="noStrike" u="none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65" name="Прямоугольник 5"/>
          <p:cNvSpPr/>
          <p:nvPr/>
        </p:nvSpPr>
        <p:spPr>
          <a:xfrm>
            <a:off x="1419748" y="3661726"/>
            <a:ext cx="10364581" cy="922655"/>
          </a:xfrm>
          <a:prstGeom prst="rect"/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 rtlCol="0"/>
          <a:p>
            <a:pPr algn="ctr" lvl="0"/>
            <a:r>
              <a:rPr dirty="0" sz="1600" lang="ru-RU" smtClean="0">
                <a:latin typeface="Times New Roman"/>
                <a:ea typeface="Times New Roman"/>
              </a:rPr>
              <a:t>Методической поддержки </a:t>
            </a:r>
            <a:r>
              <a:rPr dirty="0" sz="1600" lang="ru-RU">
                <a:latin typeface="Times New Roman"/>
                <a:ea typeface="Times New Roman"/>
              </a:rPr>
              <a:t>педагогических работников образовательной </a:t>
            </a:r>
            <a:r>
              <a:rPr dirty="0" sz="1600" lang="ru-RU" smtClean="0">
                <a:latin typeface="Times New Roman"/>
                <a:ea typeface="Times New Roman"/>
              </a:rPr>
              <a:t>организации при подготовке к участию в профессиональных конкурсах </a:t>
            </a:r>
            <a:endParaRPr baseline="0" cap="none" dirty="0" sz="1600" i="0" kern="0" kumimoji="0" lang="ru-RU" noProof="0" normalizeH="0" spc="0" strike="noStrike" u="none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66" name="Прямоугольник 6"/>
          <p:cNvSpPr/>
          <p:nvPr/>
        </p:nvSpPr>
        <p:spPr>
          <a:xfrm>
            <a:off x="1419749" y="5756910"/>
            <a:ext cx="10364580" cy="922655"/>
          </a:xfrm>
          <a:prstGeom prst="rect"/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1600" i="0" kern="0" kumimoji="0" lang="ru-RU" noProof="0" normalizeH="0" spc="0" strike="noStrike" u="none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Передачи опыта по применению в образовательной организации авторских учебных и (или) учебно-методических разработок.</a:t>
            </a:r>
            <a:endParaRPr baseline="0" b="1" cap="none" dirty="0" sz="1600" i="0" kern="0" kumimoji="0" lang="ru-RU" noProof="0" normalizeH="0" spc="0" strike="noStrike" u="none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48767" name="object 15"/>
          <p:cNvSpPr/>
          <p:nvPr/>
        </p:nvSpPr>
        <p:spPr>
          <a:xfrm>
            <a:off x="530276" y="1840301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bIns="0" lIns="0" rIns="0" rtlCol="0" tIns="0" wrap="square"/>
          <a:p/>
        </p:txBody>
      </p:sp>
      <p:sp>
        <p:nvSpPr>
          <p:cNvPr id="1048768" name="object 15"/>
          <p:cNvSpPr/>
          <p:nvPr/>
        </p:nvSpPr>
        <p:spPr>
          <a:xfrm>
            <a:off x="530277" y="2680333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bIns="0" lIns="0" rIns="0" rtlCol="0" tIns="0" wrap="square"/>
          <a:p/>
        </p:txBody>
      </p:sp>
      <p:sp>
        <p:nvSpPr>
          <p:cNvPr id="1048769" name="object 15"/>
          <p:cNvSpPr/>
          <p:nvPr/>
        </p:nvSpPr>
        <p:spPr>
          <a:xfrm>
            <a:off x="570967" y="3740148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bIns="0" lIns="0" rIns="0" rtlCol="0" tIns="0" wrap="square"/>
          <a:p/>
        </p:txBody>
      </p:sp>
      <p:sp>
        <p:nvSpPr>
          <p:cNvPr id="1048770" name="object 15"/>
          <p:cNvSpPr/>
          <p:nvPr/>
        </p:nvSpPr>
        <p:spPr>
          <a:xfrm>
            <a:off x="590971" y="4753608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bIns="0" lIns="0" rIns="0" rtlCol="0" tIns="0" wrap="square"/>
          <a:p/>
        </p:txBody>
      </p:sp>
      <p:sp>
        <p:nvSpPr>
          <p:cNvPr id="1048771" name="object 15"/>
          <p:cNvSpPr/>
          <p:nvPr/>
        </p:nvSpPr>
        <p:spPr>
          <a:xfrm>
            <a:off x="613830" y="5835403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bIns="0" lIns="0" rIns="0" rtlCol="0" tIns="0" wrap="square"/>
          <a:p/>
        </p:txBody>
      </p:sp>
      <p:pic>
        <p:nvPicPr>
          <p:cNvPr id="209716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30276" y="1860304"/>
            <a:ext cx="371475" cy="371475"/>
          </a:xfrm>
          <a:prstGeom prst="rect"/>
          <a:noFill/>
          <a:ln>
            <a:noFill/>
          </a:ln>
          <a:effectLst/>
        </p:spPr>
      </p:pic>
      <p:pic>
        <p:nvPicPr>
          <p:cNvPr id="2097167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30275" y="2686047"/>
            <a:ext cx="371475" cy="371475"/>
          </a:xfrm>
          <a:prstGeom prst="rect"/>
          <a:noFill/>
          <a:ln>
            <a:noFill/>
          </a:ln>
          <a:effectLst/>
        </p:spPr>
      </p:pic>
      <p:pic>
        <p:nvPicPr>
          <p:cNvPr id="2097168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62660" y="3751578"/>
            <a:ext cx="371475" cy="371475"/>
          </a:xfrm>
          <a:prstGeom prst="rect"/>
          <a:noFill/>
          <a:ln>
            <a:noFill/>
          </a:ln>
          <a:effectLst/>
        </p:spPr>
      </p:pic>
      <p:pic>
        <p:nvPicPr>
          <p:cNvPr id="2097169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85520" y="4765038"/>
            <a:ext cx="371475" cy="371475"/>
          </a:xfrm>
          <a:prstGeom prst="rect"/>
          <a:noFill/>
          <a:ln>
            <a:noFill/>
          </a:ln>
          <a:effectLst/>
        </p:spPr>
      </p:pic>
      <p:pic>
        <p:nvPicPr>
          <p:cNvPr id="2097170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17907" y="5846833"/>
            <a:ext cx="371475" cy="371475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Скругленный прямоугольник 1"/>
          <p:cNvSpPr/>
          <p:nvPr/>
        </p:nvSpPr>
        <p:spPr>
          <a:xfrm>
            <a:off x="308610" y="361760"/>
            <a:ext cx="11475720" cy="1112710"/>
          </a:xfrm>
          <a:prstGeom prst="roundRect"/>
          <a:solidFill>
            <a:srgbClr val="2D67A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 rtlCol="0"/>
          <a:p>
            <a:pPr algn="ctr" lvl="0"/>
            <a:r>
              <a:rPr dirty="0" sz="2000" lang="ru-RU">
                <a:solidFill>
                  <a:schemeClr val="bg1"/>
                </a:solidFill>
                <a:latin typeface="Times New Roman"/>
                <a:ea typeface="Times New Roman"/>
              </a:rPr>
              <a:t>Показатели деятельности </a:t>
            </a:r>
            <a:endParaRPr dirty="0" sz="2000" lang="ru-RU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 lvl="0"/>
            <a:r>
              <a:rPr dirty="0" sz="2000" lang="ru-RU" smtClean="0">
                <a:solidFill>
                  <a:schemeClr val="bg1"/>
                </a:solidFill>
                <a:latin typeface="Times New Roman"/>
                <a:ea typeface="Times New Roman"/>
              </a:rPr>
              <a:t>(</a:t>
            </a:r>
            <a:r>
              <a:rPr dirty="0" sz="2000" lang="ru-RU">
                <a:solidFill>
                  <a:schemeClr val="bg1"/>
                </a:solidFill>
                <a:latin typeface="Times New Roman"/>
                <a:ea typeface="Times New Roman"/>
              </a:rPr>
              <a:t>не входящей в должностные обязанности по занимаемой в организации должности) </a:t>
            </a:r>
            <a:endParaRPr dirty="0" sz="2000" lang="ru-RU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 lvl="0"/>
            <a:r>
              <a:rPr dirty="0" sz="2000" lang="ru-RU" smtClean="0">
                <a:solidFill>
                  <a:schemeClr val="bg1"/>
                </a:solidFill>
                <a:latin typeface="Times New Roman"/>
                <a:ea typeface="Times New Roman"/>
              </a:rPr>
              <a:t>для </a:t>
            </a:r>
            <a:r>
              <a:rPr dirty="0" sz="2000" lang="ru-RU">
                <a:solidFill>
                  <a:schemeClr val="bg1"/>
                </a:solidFill>
                <a:latin typeface="Times New Roman"/>
                <a:ea typeface="Times New Roman"/>
              </a:rPr>
              <a:t>установления </a:t>
            </a:r>
            <a:r>
              <a:rPr b="1" dirty="0" sz="2000" lang="ru-RU">
                <a:solidFill>
                  <a:schemeClr val="bg1"/>
                </a:solidFill>
                <a:latin typeface="Times New Roman"/>
                <a:ea typeface="Times New Roman"/>
              </a:rPr>
              <a:t>квалификационной категории «</a:t>
            </a:r>
            <a:r>
              <a:rPr b="1" dirty="0" sz="2000" lang="ru-RU" smtClean="0">
                <a:solidFill>
                  <a:schemeClr val="bg1"/>
                </a:solidFill>
                <a:latin typeface="Times New Roman"/>
                <a:ea typeface="Times New Roman"/>
              </a:rPr>
              <a:t>педагог-наставник»</a:t>
            </a:r>
            <a:r>
              <a:rPr dirty="0" sz="2000" lang="ru-RU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baseline="0" b="1" cap="none" dirty="0" sz="2000" i="0" kern="0" kumimoji="0" lang="ru-RU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73" name="Прямоугольник 2"/>
          <p:cNvSpPr/>
          <p:nvPr/>
        </p:nvSpPr>
        <p:spPr>
          <a:xfrm>
            <a:off x="1419746" y="2817493"/>
            <a:ext cx="10364581" cy="922655"/>
          </a:xfrm>
          <a:prstGeom prst="rect"/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 rtlCol="0"/>
          <a:p>
            <a:pPr algn="ctr" lvl="0"/>
            <a:r>
              <a:rPr dirty="0" sz="1600" lang="ru-RU">
                <a:latin typeface="Times New Roman"/>
                <a:ea typeface="Times New Roman"/>
              </a:rPr>
              <a:t>Наставничество в отношении педагогических работников образовательной организации, активного сопровождения их профессионального развития в образовательной организации </a:t>
            </a:r>
            <a:endParaRPr baseline="0" cap="none" dirty="0" sz="1600" i="0" kern="0" kumimoji="0" lang="ru-RU" noProof="0" normalizeH="0" spc="0" strike="noStrike" u="none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74" name="Прямоугольник 3"/>
          <p:cNvSpPr/>
          <p:nvPr/>
        </p:nvSpPr>
        <p:spPr>
          <a:xfrm>
            <a:off x="1419747" y="5083806"/>
            <a:ext cx="10364581" cy="922655"/>
          </a:xfrm>
          <a:prstGeom prst="rect"/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 rtlCol="0"/>
          <a:p>
            <a:pPr algn="ctr" lvl="0"/>
            <a:r>
              <a:rPr dirty="0" sz="1600" lang="ru-RU">
                <a:latin typeface="Times New Roman"/>
                <a:ea typeface="Times New Roman"/>
              </a:rPr>
              <a:t>Распространение авторских подходов и методических разработок в области наставнической деятельности в образовательной организации </a:t>
            </a:r>
            <a:endParaRPr baseline="0" cap="none" dirty="0" sz="1600" i="0" kern="0" kumimoji="0" lang="ru-RU" noProof="0" normalizeH="0" spc="0" strike="noStrike" u="none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75" name="Прямоугольник 4"/>
          <p:cNvSpPr/>
          <p:nvPr/>
        </p:nvSpPr>
        <p:spPr>
          <a:xfrm>
            <a:off x="1419749" y="1757678"/>
            <a:ext cx="10364581" cy="922655"/>
          </a:xfrm>
          <a:prstGeom prst="rect"/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 rtlCol="0"/>
          <a:p>
            <a:pPr algn="ctr" lvl="0"/>
            <a:r>
              <a:rPr dirty="0" sz="1600" lang="ru-RU">
                <a:latin typeface="Times New Roman"/>
                <a:ea typeface="Times New Roman"/>
              </a:rPr>
              <a:t>Руководство практической подготовкой студентов, обучающихся по образовательным программам среднего профессионального и (или) образовательным программам высшего образования</a:t>
            </a:r>
            <a:endParaRPr baseline="0" cap="none" dirty="0" sz="1600" i="0" kern="0" kumimoji="0" lang="ru-RU" noProof="0" normalizeH="0" spc="0" strike="noStrike" u="none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76" name="Прямоугольник 5"/>
          <p:cNvSpPr/>
          <p:nvPr/>
        </p:nvSpPr>
        <p:spPr>
          <a:xfrm>
            <a:off x="1419748" y="3968428"/>
            <a:ext cx="10364581" cy="922655"/>
          </a:xfrm>
          <a:prstGeom prst="rect"/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 rtlCol="0"/>
          <a:p>
            <a:pPr algn="ctr" lvl="0"/>
            <a:r>
              <a:rPr dirty="0" sz="1600" lang="ru-RU">
                <a:latin typeface="Times New Roman"/>
                <a:ea typeface="Times New Roman"/>
              </a:rPr>
              <a:t>Содействовать в подготовке педагогических работников, в том числе из числа молодых специалистов, к участию в конкурсах профессионального (педагогического) </a:t>
            </a:r>
            <a:r>
              <a:rPr dirty="0" sz="1600" lang="ru-RU" smtClean="0">
                <a:latin typeface="Times New Roman"/>
                <a:ea typeface="Times New Roman"/>
              </a:rPr>
              <a:t>мастерства</a:t>
            </a:r>
            <a:endParaRPr baseline="0" cap="none" dirty="0" sz="1600" i="0" kern="0" kumimoji="0" lang="ru-RU" noProof="0" normalizeH="0" spc="0" strike="noStrike" u="none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77" name="object 15"/>
          <p:cNvSpPr/>
          <p:nvPr/>
        </p:nvSpPr>
        <p:spPr>
          <a:xfrm>
            <a:off x="572869" y="1943555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bIns="0" lIns="0" rIns="0" rtlCol="0" tIns="0" wrap="square"/>
          <a:p/>
        </p:txBody>
      </p:sp>
      <p:sp>
        <p:nvSpPr>
          <p:cNvPr id="1048778" name="object 15"/>
          <p:cNvSpPr/>
          <p:nvPr/>
        </p:nvSpPr>
        <p:spPr>
          <a:xfrm>
            <a:off x="553134" y="3006085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bIns="0" lIns="0" rIns="0" rtlCol="0" tIns="0" wrap="square"/>
          <a:p/>
        </p:txBody>
      </p:sp>
      <p:sp>
        <p:nvSpPr>
          <p:cNvPr id="1048779" name="object 15"/>
          <p:cNvSpPr/>
          <p:nvPr/>
        </p:nvSpPr>
        <p:spPr>
          <a:xfrm>
            <a:off x="590971" y="4202743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bIns="0" lIns="0" rIns="0" rtlCol="0" tIns="0" wrap="square"/>
          <a:p/>
        </p:txBody>
      </p:sp>
      <p:sp>
        <p:nvSpPr>
          <p:cNvPr id="1048780" name="object 15"/>
          <p:cNvSpPr/>
          <p:nvPr/>
        </p:nvSpPr>
        <p:spPr>
          <a:xfrm>
            <a:off x="590971" y="5162228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bIns="0" lIns="0" rIns="0" rtlCol="0" tIns="0" wrap="square"/>
          <a:p/>
        </p:txBody>
      </p:sp>
      <p:pic>
        <p:nvPicPr>
          <p:cNvPr id="209717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30277" y="1943555"/>
            <a:ext cx="371475" cy="371475"/>
          </a:xfrm>
          <a:prstGeom prst="rect"/>
          <a:noFill/>
          <a:ln>
            <a:noFill/>
          </a:ln>
          <a:effectLst/>
        </p:spPr>
      </p:pic>
      <p:pic>
        <p:nvPicPr>
          <p:cNvPr id="2097172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30277" y="3017515"/>
            <a:ext cx="371475" cy="371475"/>
          </a:xfrm>
          <a:prstGeom prst="rect"/>
          <a:noFill/>
          <a:ln>
            <a:noFill/>
          </a:ln>
          <a:effectLst/>
        </p:spPr>
      </p:pic>
      <p:pic>
        <p:nvPicPr>
          <p:cNvPr id="2097173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85520" y="4244017"/>
            <a:ext cx="371475" cy="371475"/>
          </a:xfrm>
          <a:prstGeom prst="rect"/>
          <a:noFill/>
          <a:ln>
            <a:noFill/>
          </a:ln>
          <a:effectLst/>
        </p:spPr>
      </p:pic>
      <p:pic>
        <p:nvPicPr>
          <p:cNvPr id="2097174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85520" y="5218421"/>
            <a:ext cx="371475" cy="371475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TextBox 3"/>
          <p:cNvSpPr txBox="1"/>
          <p:nvPr/>
        </p:nvSpPr>
        <p:spPr>
          <a:xfrm>
            <a:off x="3288041" y="725099"/>
            <a:ext cx="6583680" cy="8153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4800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097175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4840" y="191454"/>
            <a:ext cx="2744477" cy="1621493"/>
          </a:xfrm>
          <a:prstGeom prst="rect"/>
        </p:spPr>
      </p:pic>
      <p:sp>
        <p:nvSpPr>
          <p:cNvPr id="1048787" name="TextBox 4"/>
          <p:cNvSpPr txBox="1"/>
          <p:nvPr/>
        </p:nvSpPr>
        <p:spPr>
          <a:xfrm>
            <a:off x="2109925" y="2698306"/>
            <a:ext cx="8078681" cy="3291840"/>
          </a:xfrm>
          <a:prstGeom prst="rect"/>
          <a:solidFill>
            <a:schemeClr val="bg2">
              <a:lumMod val="20000"/>
              <a:lumOff val="80000"/>
            </a:schemeClr>
          </a:solidFill>
        </p:spPr>
        <p:txBody>
          <a:bodyPr rtlCol="0" wrap="square">
            <a:spAutoFit/>
          </a:bodyPr>
          <a:p>
            <a:pPr algn="ctr"/>
            <a:r>
              <a:rPr b="1" dirty="0" lang="ru-RU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ГОСУДАРСТВЕННОЕ БЮДЖЕТНОЕ УЧРЕЖДЕНИЕ ВЛАДИМИРСКОЙ ОБЛАСТИ</a:t>
            </a:r>
          </a:p>
          <a:p>
            <a:pPr algn="ctr"/>
            <a:r>
              <a:rPr b="1" dirty="0" lang="ru-RU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"РЕГИОНАЛЬНЫЙ ИНФОРМАЦИОННО-АНАЛИТИЧЕСКИЙ ЦЕНТР ОЦЕНКИ КАЧЕСТВА ОБРАЗОВАНИЯ"</a:t>
            </a:r>
          </a:p>
          <a:p>
            <a:pPr algn="ctr"/>
            <a:endParaRPr dirty="0" lang="ru-RU"/>
          </a:p>
          <a:p>
            <a:pPr algn="ctr"/>
            <a:r>
              <a:rPr dirty="0" lang="ru-RU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algn="ctr"/>
            <a:endParaRPr dirty="0" lang="ru-RU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b="1" dirty="0" lang="ru-RU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dirty="0" lang="ru-RU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8(4922)53-02-65, </a:t>
            </a:r>
          </a:p>
          <a:p>
            <a:pPr algn="ctr"/>
            <a:r>
              <a:rPr b="1" dirty="0" lang="ru-RU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b="1" dirty="0" 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-mail:</a:t>
            </a:r>
            <a:r>
              <a:rPr dirty="0" 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dirty="0" lang="en-US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general@riacoko33.ru</a:t>
            </a:r>
            <a:endParaRPr dirty="0" lang="ru-RU" u="sng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 lang="ru-RU" u="sng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b="1" dirty="0" lang="ru-RU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dirty="0" 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https://riacoko33.ru </a:t>
            </a:r>
          </a:p>
          <a:p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object 15"/>
          <p:cNvSpPr/>
          <p:nvPr/>
        </p:nvSpPr>
        <p:spPr>
          <a:xfrm>
            <a:off x="1288475" y="322538"/>
            <a:ext cx="10128461" cy="431800"/>
          </a:xfrm>
          <a:custGeom>
            <a:avLst/>
            <a:ahLst/>
            <a:rect l="l" t="t" r="r" b="b"/>
            <a:pathLst>
              <a:path w="4737100" h="431800">
                <a:moveTo>
                  <a:pt x="4737100" y="431800"/>
                </a:moveTo>
                <a:lnTo>
                  <a:pt x="0" y="431800"/>
                </a:lnTo>
                <a:lnTo>
                  <a:pt x="0" y="0"/>
                </a:lnTo>
                <a:lnTo>
                  <a:pt x="4737100" y="0"/>
                </a:lnTo>
                <a:lnTo>
                  <a:pt x="4737100" y="431800"/>
                </a:lnTo>
                <a:close/>
              </a:path>
            </a:pathLst>
          </a:custGeom>
          <a:solidFill>
            <a:srgbClr val="2D67AC"/>
          </a:solidFill>
        </p:spPr>
        <p:txBody>
          <a:bodyPr bIns="0" lIns="0" rIns="0" rtlCol="0" tIns="0" wrap="square"/>
          <a:p/>
        </p:txBody>
      </p:sp>
      <p:sp>
        <p:nvSpPr>
          <p:cNvPr id="1048620" name="object 16"/>
          <p:cNvSpPr txBox="1"/>
          <p:nvPr/>
        </p:nvSpPr>
        <p:spPr>
          <a:xfrm>
            <a:off x="787400" y="331960"/>
            <a:ext cx="2985814" cy="505267"/>
          </a:xfrm>
          <a:prstGeom prst="rect"/>
        </p:spPr>
        <p:txBody>
          <a:bodyPr anchor="b" bIns="0" lIns="0" rIns="0" rtlCol="0" tIns="12700" vert="horz" wrap="square">
            <a:sp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marL="12700">
              <a:lnSpc>
                <a:spcPct val="100000"/>
              </a:lnSpc>
              <a:spcBef>
                <a:spcPts val="100"/>
              </a:spcBef>
            </a:pPr>
            <a:endParaRPr b="1" dirty="0" sz="3200" lang="ru-RU">
              <a:latin typeface="Proxima Nova Rg" panose="02000506030000020004" pitchFamily="2" charset="0"/>
            </a:endParaRPr>
          </a:p>
        </p:txBody>
      </p:sp>
      <p:sp>
        <p:nvSpPr>
          <p:cNvPr id="1048621" name="object 17"/>
          <p:cNvSpPr txBox="1"/>
          <p:nvPr/>
        </p:nvSpPr>
        <p:spPr>
          <a:xfrm>
            <a:off x="908745" y="287253"/>
            <a:ext cx="9888580" cy="505267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 marL="12700">
              <a:lnSpc>
                <a:spcPct val="100000"/>
              </a:lnSpc>
              <a:spcBef>
                <a:spcPts val="100"/>
              </a:spcBef>
            </a:pPr>
            <a:r>
              <a:rPr b="1" dirty="0" sz="3200" lang="ru-RU" spc="-10" smtClean="0">
                <a:solidFill>
                  <a:srgbClr val="FFFFFF"/>
                </a:solidFill>
                <a:latin typeface="PROXIMANOVA-EXTRABOLD" panose="02000506030000020004" pitchFamily="2" charset="0"/>
                <a:cs typeface="Proxima Nova Bl"/>
              </a:rPr>
              <a:t>НОРМАТИВНО-ПРАВОВЫЕ ДОКУМЕНТЫ</a:t>
            </a:r>
            <a:endParaRPr b="1" dirty="0" sz="3200">
              <a:latin typeface="PROXIMANOVA-EXTRABOLD" panose="02000506030000020004" pitchFamily="2" charset="0"/>
              <a:cs typeface="Proxima Nova Bl"/>
            </a:endParaRPr>
          </a:p>
        </p:txBody>
      </p:sp>
      <p:sp>
        <p:nvSpPr>
          <p:cNvPr id="1048622" name="Прямоугольник 8"/>
          <p:cNvSpPr/>
          <p:nvPr/>
        </p:nvSpPr>
        <p:spPr>
          <a:xfrm flipV="1">
            <a:off x="6348248" y="6789683"/>
            <a:ext cx="5843752" cy="84083"/>
          </a:xfrm>
          <a:prstGeom prst="rect"/>
          <a:solidFill>
            <a:srgbClr val="597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ru-RU"/>
          </a:p>
        </p:txBody>
      </p:sp>
      <p:sp>
        <p:nvSpPr>
          <p:cNvPr id="1048623" name="object 10"/>
          <p:cNvSpPr txBox="1"/>
          <p:nvPr/>
        </p:nvSpPr>
        <p:spPr>
          <a:xfrm>
            <a:off x="908745" y="4986332"/>
            <a:ext cx="379730" cy="333375"/>
          </a:xfrm>
          <a:prstGeom prst="rect"/>
        </p:spPr>
        <p:txBody>
          <a:bodyPr bIns="0" lIns="0" rIns="0" rtlCol="0" tIns="15875" vert="horz" wrap="square">
            <a:spAutoFit/>
          </a:bodyPr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dirty="0" sz="2250" spc="-25">
                <a:solidFill>
                  <a:srgbClr val="FFFFFF"/>
                </a:solidFill>
                <a:latin typeface="Proxima Nova Rg"/>
                <a:cs typeface="Proxima Nova Rg"/>
              </a:rPr>
              <a:t>03</a:t>
            </a:r>
            <a:endParaRPr dirty="0" sz="2250">
              <a:latin typeface="Proxima Nova Rg"/>
              <a:cs typeface="Proxima Nova Rg"/>
            </a:endParaRPr>
          </a:p>
        </p:txBody>
      </p:sp>
      <p:sp>
        <p:nvSpPr>
          <p:cNvPr id="1048624" name="Прямоугольник 5"/>
          <p:cNvSpPr/>
          <p:nvPr/>
        </p:nvSpPr>
        <p:spPr>
          <a:xfrm>
            <a:off x="814122" y="6318751"/>
            <a:ext cx="4361180" cy="358140"/>
          </a:xfrm>
          <a:prstGeom prst="rect"/>
        </p:spPr>
        <p:txBody>
          <a:bodyPr wrap="none">
            <a:spAutoFit/>
          </a:bodyPr>
          <a:p>
            <a:r>
              <a:rPr dirty="0" lang="ru-RU"/>
              <a:t>#УЧИСЬВОВЛАДИМИРСКОЙОБЛАСТИ </a:t>
            </a:r>
          </a:p>
        </p:txBody>
      </p:sp>
      <p:sp>
        <p:nvSpPr>
          <p:cNvPr id="1048625" name="Прямоугольник 35"/>
          <p:cNvSpPr/>
          <p:nvPr/>
        </p:nvSpPr>
        <p:spPr>
          <a:xfrm>
            <a:off x="2280306" y="1633914"/>
            <a:ext cx="9136630" cy="891541"/>
          </a:xfrm>
          <a:prstGeom prst="rect"/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p>
            <a:pPr algn="just" lvl="0"/>
            <a:r>
              <a:rPr b="1" dirty="0" lang="ru-RU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Приказ Министерства просвещения Российской Федерации </a:t>
            </a:r>
            <a:r>
              <a:rPr b="1" dirty="0" lang="ru-RU">
                <a:solidFill>
                  <a:srgbClr val="C00000"/>
                </a:solidFill>
                <a:latin typeface="Calibri" panose="020F0502020204030204" pitchFamily="34" charset="0"/>
                <a:ea typeface="Calibri"/>
              </a:rPr>
              <a:t>от 24.03. 2023 № 196</a:t>
            </a:r>
          </a:p>
          <a:p>
            <a:pPr algn="just" lvl="0"/>
            <a:r>
              <a:rPr b="1" dirty="0" lang="ru-RU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 «Об утверждении Порядка аттестации педагогических работников организаций, осуществляющих образовательную деятельность»</a:t>
            </a:r>
            <a:endParaRPr b="1" dirty="0" lang="ru-RU">
              <a:solidFill>
                <a:prstClr val="black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1048626" name="Прямоугольник 36"/>
          <p:cNvSpPr/>
          <p:nvPr/>
        </p:nvSpPr>
        <p:spPr>
          <a:xfrm>
            <a:off x="2280307" y="926362"/>
            <a:ext cx="9136629" cy="646331"/>
          </a:xfrm>
          <a:prstGeom prst="rect"/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p>
            <a:pPr fontAlgn="base" lvl="0"/>
            <a:r>
              <a:rPr b="1" dirty="0" lang="ru-RU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Федеральный закон  Российской Федерации </a:t>
            </a:r>
            <a:r>
              <a:rPr b="1" dirty="0" lang="ru-RU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от 29.12.2012 № 273-ФЗ </a:t>
            </a:r>
          </a:p>
          <a:p>
            <a:pPr fontAlgn="base" lvl="0"/>
            <a:r>
              <a:rPr b="1" dirty="0" lang="ru-RU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«Об образовании в Российской Федерации»</a:t>
            </a:r>
          </a:p>
        </p:txBody>
      </p:sp>
      <p:sp>
        <p:nvSpPr>
          <p:cNvPr id="1048627" name="Прямоугольник 37"/>
          <p:cNvSpPr/>
          <p:nvPr/>
        </p:nvSpPr>
        <p:spPr>
          <a:xfrm>
            <a:off x="2280306" y="3881832"/>
            <a:ext cx="9136630" cy="1158239"/>
          </a:xfrm>
          <a:prstGeom prst="rect"/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p>
            <a:pPr algn="just" lvl="0"/>
            <a:r>
              <a:rPr b="1" dirty="0" lang="ru-RU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Приказ Министерства образования и молодежной политики Владимирской области  </a:t>
            </a:r>
            <a:r>
              <a:rPr b="1" dirty="0" lang="ru-RU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от 07.09.2023 № 32-н </a:t>
            </a:r>
            <a:r>
              <a:rPr b="1" dirty="0" lang="ru-RU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«О внесении изменений в постановление департамента образования администрации Владимирской области от 11.12.201</a:t>
            </a:r>
            <a:r>
              <a:rPr b="1" dirty="0" lang="en-US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5  </a:t>
            </a:r>
            <a:r>
              <a:rPr b="1" dirty="0" lang="ru-RU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№1»</a:t>
            </a:r>
          </a:p>
        </p:txBody>
      </p:sp>
      <p:sp>
        <p:nvSpPr>
          <p:cNvPr id="1048628" name="Прямоугольник 39"/>
          <p:cNvSpPr/>
          <p:nvPr/>
        </p:nvSpPr>
        <p:spPr>
          <a:xfrm>
            <a:off x="2280306" y="2624524"/>
            <a:ext cx="9136630" cy="1158239"/>
          </a:xfrm>
          <a:prstGeom prst="rect"/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p>
            <a:pPr algn="just" lvl="0"/>
            <a:r>
              <a:rPr b="1" dirty="0" lang="ru-RU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Приказ Министерства образования и молодежной политики Владимирской области </a:t>
            </a:r>
            <a:r>
              <a:rPr b="1" dirty="0" lang="ru-RU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от 01.09.2023 № 1391 </a:t>
            </a:r>
            <a:r>
              <a:rPr b="1" dirty="0" lang="ru-RU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«Об утверждении оснований для установления квалификационных категорий при проведении аттестации педагогических работников»  </a:t>
            </a:r>
          </a:p>
        </p:txBody>
      </p:sp>
      <p:sp>
        <p:nvSpPr>
          <p:cNvPr id="1048629" name="object 14"/>
          <p:cNvSpPr/>
          <p:nvPr/>
        </p:nvSpPr>
        <p:spPr>
          <a:xfrm>
            <a:off x="1285774" y="1043540"/>
            <a:ext cx="349250" cy="349250"/>
          </a:xfrm>
          <a:custGeom>
            <a:avLst/>
            <a:ah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30" name="object 15"/>
          <p:cNvSpPr/>
          <p:nvPr/>
        </p:nvSpPr>
        <p:spPr>
          <a:xfrm>
            <a:off x="1303298" y="990697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bIns="0" lIns="0" rIns="0" rtlCol="0" tIns="0" wrap="square"/>
          <a:p/>
        </p:txBody>
      </p:sp>
      <p:sp>
        <p:nvSpPr>
          <p:cNvPr id="1048631" name="Прямоугольник 27"/>
          <p:cNvSpPr/>
          <p:nvPr/>
        </p:nvSpPr>
        <p:spPr>
          <a:xfrm>
            <a:off x="2280306" y="5160510"/>
            <a:ext cx="9143128" cy="1158240"/>
          </a:xfrm>
          <a:prstGeom prst="rect"/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p>
            <a:pPr algn="just" lvl="0"/>
            <a:r>
              <a:rPr b="1" dirty="0" lang="ru-RU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Соглашение между Министерством образования и молодежной политики  Владимирской области  и Владимирской областной организацией профессионального союза работников народного образования и науки Российской Федерации на период 2023-2026 </a:t>
            </a:r>
            <a:r>
              <a:rPr b="1" dirty="0" lang="ru-RU" err="1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г.г</a:t>
            </a:r>
            <a:r>
              <a:rPr b="1" dirty="0" lang="ru-RU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. </a:t>
            </a:r>
            <a:r>
              <a:rPr b="1" dirty="0" lang="ru-RU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от </a:t>
            </a:r>
            <a:r>
              <a:rPr b="1" dirty="0" lang="ru-RU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24 мая 2023 года</a:t>
            </a:r>
          </a:p>
        </p:txBody>
      </p:sp>
      <p:sp>
        <p:nvSpPr>
          <p:cNvPr id="1048632" name="object 14"/>
          <p:cNvSpPr/>
          <p:nvPr/>
        </p:nvSpPr>
        <p:spPr>
          <a:xfrm>
            <a:off x="1283693" y="1971684"/>
            <a:ext cx="349250" cy="349250"/>
          </a:xfrm>
          <a:custGeom>
            <a:avLst/>
            <a:ah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33" name="object 14"/>
          <p:cNvSpPr/>
          <p:nvPr/>
        </p:nvSpPr>
        <p:spPr>
          <a:xfrm>
            <a:off x="1283693" y="2886352"/>
            <a:ext cx="349250" cy="349250"/>
          </a:xfrm>
          <a:custGeom>
            <a:avLst/>
            <a:ah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34" name="object 14"/>
          <p:cNvSpPr/>
          <p:nvPr/>
        </p:nvSpPr>
        <p:spPr>
          <a:xfrm>
            <a:off x="1283693" y="3846026"/>
            <a:ext cx="349250" cy="349250"/>
          </a:xfrm>
          <a:custGeom>
            <a:avLst/>
            <a:ah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35" name="object 14"/>
          <p:cNvSpPr/>
          <p:nvPr/>
        </p:nvSpPr>
        <p:spPr>
          <a:xfrm>
            <a:off x="1285774" y="5072974"/>
            <a:ext cx="349250" cy="349250"/>
          </a:xfrm>
          <a:custGeom>
            <a:avLst/>
            <a:ah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36" name="object 15"/>
          <p:cNvSpPr/>
          <p:nvPr/>
        </p:nvSpPr>
        <p:spPr>
          <a:xfrm>
            <a:off x="1308610" y="1952327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bIns="0" lIns="0" rIns="0" rtlCol="0" tIns="0" wrap="square"/>
          <a:p/>
        </p:txBody>
      </p:sp>
      <p:sp>
        <p:nvSpPr>
          <p:cNvPr id="1048637" name="object 15"/>
          <p:cNvSpPr/>
          <p:nvPr/>
        </p:nvSpPr>
        <p:spPr>
          <a:xfrm>
            <a:off x="1324253" y="2875325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bIns="0" lIns="0" rIns="0" rtlCol="0" tIns="0" wrap="square"/>
          <a:p/>
        </p:txBody>
      </p:sp>
      <p:sp>
        <p:nvSpPr>
          <p:cNvPr id="1048638" name="object 15"/>
          <p:cNvSpPr/>
          <p:nvPr/>
        </p:nvSpPr>
        <p:spPr>
          <a:xfrm>
            <a:off x="1324253" y="3814859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bIns="0" lIns="0" rIns="0" rtlCol="0" tIns="0" wrap="square"/>
          <a:p/>
        </p:txBody>
      </p:sp>
      <p:sp>
        <p:nvSpPr>
          <p:cNvPr id="1048639" name="object 15"/>
          <p:cNvSpPr/>
          <p:nvPr/>
        </p:nvSpPr>
        <p:spPr>
          <a:xfrm>
            <a:off x="1324253" y="5039319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object 15"/>
          <p:cNvSpPr/>
          <p:nvPr/>
        </p:nvSpPr>
        <p:spPr>
          <a:xfrm>
            <a:off x="-1" y="316958"/>
            <a:ext cx="6479177" cy="548832"/>
          </a:xfrm>
          <a:custGeom>
            <a:avLst/>
            <a:ahLst/>
            <a:rect l="l" t="t" r="r" b="b"/>
            <a:pathLst>
              <a:path w="4737100" h="431800">
                <a:moveTo>
                  <a:pt x="4737100" y="431800"/>
                </a:moveTo>
                <a:lnTo>
                  <a:pt x="0" y="431800"/>
                </a:lnTo>
                <a:lnTo>
                  <a:pt x="0" y="0"/>
                </a:lnTo>
                <a:lnTo>
                  <a:pt x="4737100" y="0"/>
                </a:lnTo>
                <a:lnTo>
                  <a:pt x="4737100" y="431800"/>
                </a:lnTo>
                <a:close/>
              </a:path>
            </a:pathLst>
          </a:custGeom>
          <a:solidFill>
            <a:srgbClr val="2D67AC"/>
          </a:solidFill>
        </p:spPr>
        <p:txBody>
          <a:bodyPr bIns="0" lIns="0" rIns="0" rtlCol="0" tIns="0" wrap="square"/>
          <a:p/>
        </p:txBody>
      </p:sp>
      <p:sp>
        <p:nvSpPr>
          <p:cNvPr id="1048601" name="object 16"/>
          <p:cNvSpPr txBox="1"/>
          <p:nvPr/>
        </p:nvSpPr>
        <p:spPr>
          <a:xfrm>
            <a:off x="787400" y="331960"/>
            <a:ext cx="2985814" cy="505267"/>
          </a:xfrm>
          <a:prstGeom prst="rect"/>
        </p:spPr>
        <p:txBody>
          <a:bodyPr anchor="b" bIns="0" lIns="0" rIns="0" rtlCol="0" tIns="12700" vert="horz" wrap="square">
            <a:sp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marL="12700">
              <a:lnSpc>
                <a:spcPct val="100000"/>
              </a:lnSpc>
              <a:spcBef>
                <a:spcPts val="100"/>
              </a:spcBef>
            </a:pPr>
            <a:endParaRPr b="1" dirty="0" sz="3200" lang="ru-RU">
              <a:latin typeface="Proxima Nova Rg" panose="02000506030000020004" pitchFamily="2" charset="0"/>
            </a:endParaRPr>
          </a:p>
        </p:txBody>
      </p:sp>
      <p:sp>
        <p:nvSpPr>
          <p:cNvPr id="1048602" name="object 17"/>
          <p:cNvSpPr txBox="1"/>
          <p:nvPr/>
        </p:nvSpPr>
        <p:spPr>
          <a:xfrm>
            <a:off x="27898" y="291126"/>
            <a:ext cx="6479176" cy="5461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lang="ru-RU">
                <a:solidFill>
                  <a:schemeClr val="bg1"/>
                </a:solidFill>
              </a:rPr>
              <a:t>Порядок проведения аттестации педагогических работников </a:t>
            </a:r>
            <a:endParaRPr b="1" dirty="0">
              <a:solidFill>
                <a:schemeClr val="bg1"/>
              </a:solidFill>
              <a:latin typeface="PROXIMANOVA-EXTRABOLD" panose="02000506030000020004" pitchFamily="2" charset="0"/>
              <a:cs typeface="Proxima Nova Bl"/>
            </a:endParaRPr>
          </a:p>
        </p:txBody>
      </p:sp>
      <p:sp>
        <p:nvSpPr>
          <p:cNvPr id="1048603" name="Прямоугольник 8"/>
          <p:cNvSpPr/>
          <p:nvPr/>
        </p:nvSpPr>
        <p:spPr>
          <a:xfrm>
            <a:off x="6636156" y="6743962"/>
            <a:ext cx="5555844" cy="45719"/>
          </a:xfrm>
          <a:prstGeom prst="rect"/>
          <a:solidFill>
            <a:srgbClr val="597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ru-RU"/>
          </a:p>
        </p:txBody>
      </p:sp>
      <p:sp>
        <p:nvSpPr>
          <p:cNvPr id="1048604" name="object 8"/>
          <p:cNvSpPr txBox="1"/>
          <p:nvPr/>
        </p:nvSpPr>
        <p:spPr>
          <a:xfrm>
            <a:off x="480471" y="2326651"/>
            <a:ext cx="335280" cy="333375"/>
          </a:xfrm>
          <a:prstGeom prst="rect"/>
        </p:spPr>
        <p:txBody>
          <a:bodyPr bIns="0" lIns="0" rIns="0" rtlCol="0" tIns="15875" vert="horz" wrap="square">
            <a:spAutoFit/>
          </a:bodyPr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dirty="0" sz="2250" spc="-25">
                <a:solidFill>
                  <a:srgbClr val="FFFFFF"/>
                </a:solidFill>
                <a:latin typeface="Proxima Nova Rg"/>
                <a:cs typeface="Proxima Nova Rg"/>
              </a:rPr>
              <a:t>01</a:t>
            </a:r>
            <a:endParaRPr dirty="0" sz="2250">
              <a:latin typeface="Proxima Nova Rg"/>
              <a:cs typeface="Proxima Nova Rg"/>
            </a:endParaRPr>
          </a:p>
        </p:txBody>
      </p:sp>
      <p:sp>
        <p:nvSpPr>
          <p:cNvPr id="1048605" name="object 9"/>
          <p:cNvSpPr txBox="1"/>
          <p:nvPr/>
        </p:nvSpPr>
        <p:spPr>
          <a:xfrm>
            <a:off x="475803" y="3171927"/>
            <a:ext cx="381635" cy="333375"/>
          </a:xfrm>
          <a:prstGeom prst="rect"/>
        </p:spPr>
        <p:txBody>
          <a:bodyPr bIns="0" lIns="0" rIns="0" rtlCol="0" tIns="15875" vert="horz" wrap="square">
            <a:spAutoFit/>
          </a:bodyPr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dirty="0" sz="2250" spc="-25">
                <a:solidFill>
                  <a:srgbClr val="FFFFFF"/>
                </a:solidFill>
                <a:latin typeface="Proxima Nova Rg"/>
                <a:cs typeface="Proxima Nova Rg"/>
              </a:rPr>
              <a:t>02</a:t>
            </a:r>
            <a:endParaRPr dirty="0" sz="2250">
              <a:latin typeface="Proxima Nova Rg"/>
              <a:cs typeface="Proxima Nova Rg"/>
            </a:endParaRPr>
          </a:p>
        </p:txBody>
      </p:sp>
      <p:sp>
        <p:nvSpPr>
          <p:cNvPr id="1048606" name="object 11"/>
          <p:cNvSpPr txBox="1"/>
          <p:nvPr/>
        </p:nvSpPr>
        <p:spPr>
          <a:xfrm>
            <a:off x="805601" y="954244"/>
            <a:ext cx="5045341" cy="851536"/>
          </a:xfrm>
          <a:prstGeom prst="rect"/>
        </p:spPr>
        <p:txBody>
          <a:bodyPr bIns="0" lIns="0" rIns="0" rtlCol="0" tIns="38735" vert="horz" wrap="square">
            <a:spAutoFit/>
          </a:bodyPr>
          <a:p>
            <a:pPr algn="just" marL="12700" marR="5080">
              <a:spcBef>
                <a:spcPts val="305"/>
              </a:spcBef>
            </a:pPr>
            <a:r>
              <a:rPr b="1" dirty="0" sz="1400" lang="ru-RU"/>
              <a:t>применяется к педагогическим работникам (за исключением педагогических работников, относящихся к профессорско-преподавательскому составу), замещающим должности, поименованные </a:t>
            </a:r>
            <a:endParaRPr b="1" dirty="0" sz="1400" lang="ru-RU" spc="-1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object 18"/>
          <p:cNvGrpSpPr/>
          <p:nvPr/>
        </p:nvGrpSpPr>
        <p:grpSpPr>
          <a:xfrm>
            <a:off x="178305" y="1089367"/>
            <a:ext cx="488315" cy="486409"/>
            <a:chOff x="839685" y="1654351"/>
            <a:chExt cx="488315" cy="486409"/>
          </a:xfrm>
        </p:grpSpPr>
        <p:sp>
          <p:nvSpPr>
            <p:cNvPr id="1048607" name="object 19"/>
            <p:cNvSpPr/>
            <p:nvPr/>
          </p:nvSpPr>
          <p:spPr>
            <a:xfrm>
              <a:off x="839685" y="1654351"/>
              <a:ext cx="488315" cy="486409"/>
            </a:xfrm>
            <a:custGeom>
              <a:avLst/>
              <a:ahLst/>
              <a:rect l="l" t="t" r="r" b="b"/>
              <a:pathLst>
                <a:path w="488315" h="486410">
                  <a:moveTo>
                    <a:pt x="439661" y="0"/>
                  </a:moveTo>
                  <a:lnTo>
                    <a:pt x="48425" y="0"/>
                  </a:lnTo>
                  <a:lnTo>
                    <a:pt x="26844" y="3051"/>
                  </a:lnTo>
                  <a:lnTo>
                    <a:pt x="11777" y="12342"/>
                  </a:lnTo>
                  <a:lnTo>
                    <a:pt x="2928" y="28194"/>
                  </a:lnTo>
                  <a:lnTo>
                    <a:pt x="0" y="50927"/>
                  </a:lnTo>
                  <a:lnTo>
                    <a:pt x="88" y="340588"/>
                  </a:lnTo>
                  <a:lnTo>
                    <a:pt x="3071" y="362231"/>
                  </a:lnTo>
                  <a:lnTo>
                    <a:pt x="11906" y="377536"/>
                  </a:lnTo>
                  <a:lnTo>
                    <a:pt x="26685" y="386672"/>
                  </a:lnTo>
                  <a:lnTo>
                    <a:pt x="47497" y="389813"/>
                  </a:lnTo>
                  <a:lnTo>
                    <a:pt x="118641" y="389650"/>
                  </a:lnTo>
                  <a:lnTo>
                    <a:pt x="154202" y="389769"/>
                  </a:lnTo>
                  <a:lnTo>
                    <a:pt x="201831" y="391981"/>
                  </a:lnTo>
                  <a:lnTo>
                    <a:pt x="268568" y="424194"/>
                  </a:lnTo>
                  <a:lnTo>
                    <a:pt x="365950" y="486156"/>
                  </a:lnTo>
                  <a:lnTo>
                    <a:pt x="365950" y="389978"/>
                  </a:lnTo>
                  <a:lnTo>
                    <a:pt x="437972" y="389978"/>
                  </a:lnTo>
                  <a:lnTo>
                    <a:pt x="460638" y="386810"/>
                  </a:lnTo>
                  <a:lnTo>
                    <a:pt x="476173" y="377509"/>
                  </a:lnTo>
                  <a:lnTo>
                    <a:pt x="485117" y="361409"/>
                  </a:lnTo>
                  <a:lnTo>
                    <a:pt x="488010" y="337845"/>
                  </a:lnTo>
                  <a:lnTo>
                    <a:pt x="488010" y="50927"/>
                  </a:lnTo>
                  <a:lnTo>
                    <a:pt x="485097" y="28135"/>
                  </a:lnTo>
                  <a:lnTo>
                    <a:pt x="476299" y="12290"/>
                  </a:lnTo>
                  <a:lnTo>
                    <a:pt x="461269" y="3031"/>
                  </a:lnTo>
                  <a:lnTo>
                    <a:pt x="439661" y="0"/>
                  </a:lnTo>
                  <a:close/>
                </a:path>
              </a:pathLst>
            </a:custGeom>
            <a:solidFill>
              <a:srgbClr val="2D67AC"/>
            </a:solidFill>
          </p:spPr>
          <p:txBody>
            <a:bodyPr bIns="0" lIns="0" rIns="0" rtlCol="0" tIns="0" wrap="square"/>
            <a:p>
              <a:endParaRPr dirty="0"/>
            </a:p>
          </p:txBody>
        </p:sp>
        <p:sp>
          <p:nvSpPr>
            <p:cNvPr id="1048608" name="object 20"/>
            <p:cNvSpPr/>
            <p:nvPr/>
          </p:nvSpPr>
          <p:spPr>
            <a:xfrm>
              <a:off x="896518" y="1741271"/>
              <a:ext cx="374650" cy="205740"/>
            </a:xfrm>
            <a:custGeom>
              <a:avLst/>
              <a:ahLst/>
              <a:rect l="l" t="t" r="r" b="b"/>
              <a:pathLst>
                <a:path w="374650" h="205739">
                  <a:moveTo>
                    <a:pt x="374307" y="163499"/>
                  </a:moveTo>
                  <a:lnTo>
                    <a:pt x="128714" y="163499"/>
                  </a:lnTo>
                  <a:lnTo>
                    <a:pt x="128714" y="205714"/>
                  </a:lnTo>
                  <a:lnTo>
                    <a:pt x="374307" y="205714"/>
                  </a:lnTo>
                  <a:lnTo>
                    <a:pt x="374307" y="163499"/>
                  </a:lnTo>
                  <a:close/>
                </a:path>
                <a:path w="374650" h="205739">
                  <a:moveTo>
                    <a:pt x="374307" y="79565"/>
                  </a:moveTo>
                  <a:lnTo>
                    <a:pt x="0" y="79565"/>
                  </a:lnTo>
                  <a:lnTo>
                    <a:pt x="0" y="121818"/>
                  </a:lnTo>
                  <a:lnTo>
                    <a:pt x="374307" y="121818"/>
                  </a:lnTo>
                  <a:lnTo>
                    <a:pt x="374307" y="79565"/>
                  </a:lnTo>
                  <a:close/>
                </a:path>
                <a:path w="374650" h="205739">
                  <a:moveTo>
                    <a:pt x="374307" y="0"/>
                  </a:moveTo>
                  <a:lnTo>
                    <a:pt x="0" y="0"/>
                  </a:lnTo>
                  <a:lnTo>
                    <a:pt x="0" y="42214"/>
                  </a:lnTo>
                  <a:lnTo>
                    <a:pt x="374307" y="42214"/>
                  </a:lnTo>
                  <a:lnTo>
                    <a:pt x="374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09" name="Прямоугольник 5"/>
          <p:cNvSpPr/>
          <p:nvPr/>
        </p:nvSpPr>
        <p:spPr>
          <a:xfrm>
            <a:off x="327048" y="6363880"/>
            <a:ext cx="4361180" cy="358140"/>
          </a:xfrm>
          <a:prstGeom prst="rect"/>
        </p:spPr>
        <p:txBody>
          <a:bodyPr wrap="none">
            <a:spAutoFit/>
          </a:bodyPr>
          <a:p>
            <a:r>
              <a:rPr dirty="0" lang="ru-RU"/>
              <a:t>#УЧИСЬВОВЛАДИМИРСКОЙОБЛАСТИ </a:t>
            </a:r>
          </a:p>
        </p:txBody>
      </p:sp>
      <p:sp>
        <p:nvSpPr>
          <p:cNvPr id="1048610" name="object 2"/>
          <p:cNvSpPr/>
          <p:nvPr/>
        </p:nvSpPr>
        <p:spPr>
          <a:xfrm>
            <a:off x="6636156" y="331960"/>
            <a:ext cx="102870" cy="6412002"/>
          </a:xfrm>
          <a:custGeom>
            <a:avLst/>
            <a:ahLst/>
            <a:rect l="l" t="t" r="r" b="b"/>
            <a:pathLst>
              <a:path w="102870" h="5263515">
                <a:moveTo>
                  <a:pt x="102857" y="0"/>
                </a:moveTo>
                <a:lnTo>
                  <a:pt x="0" y="0"/>
                </a:lnTo>
                <a:lnTo>
                  <a:pt x="0" y="5263235"/>
                </a:lnTo>
                <a:lnTo>
                  <a:pt x="102857" y="5263235"/>
                </a:lnTo>
                <a:lnTo>
                  <a:pt x="102857" y="0"/>
                </a:lnTo>
                <a:close/>
              </a:path>
            </a:pathLst>
          </a:custGeom>
          <a:solidFill>
            <a:srgbClr val="0F60AA"/>
          </a:solidFill>
        </p:spPr>
        <p:txBody>
          <a:bodyPr bIns="0" lIns="0" rIns="0" rtlCol="0" tIns="0" wrap="square"/>
          <a:p/>
        </p:txBody>
      </p:sp>
      <p:sp>
        <p:nvSpPr>
          <p:cNvPr id="1048611" name="Скругленный прямоугольник 29"/>
          <p:cNvSpPr/>
          <p:nvPr/>
        </p:nvSpPr>
        <p:spPr>
          <a:xfrm>
            <a:off x="608081" y="2411779"/>
            <a:ext cx="5600890" cy="3479570"/>
          </a:xfrm>
          <a:prstGeom prst="roundRect"/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rtlCol="0"/>
          <a:p>
            <a:pPr algn="just" lvl="0"/>
            <a:r>
              <a:rPr b="1" dirty="0" sz="2000" lang="ru-RU">
                <a:solidFill>
                  <a:srgbClr val="002060"/>
                </a:solidFill>
              </a:rPr>
              <a:t>в подразделе 2 раздела I </a:t>
            </a:r>
            <a:r>
              <a:rPr b="1" dirty="0" sz="2000" lang="ru-RU">
                <a:solidFill>
                  <a:srgbClr val="C00000"/>
                </a:solidFill>
              </a:rPr>
              <a:t>номенклатуры</a:t>
            </a:r>
            <a:r>
              <a:rPr b="1" dirty="0" sz="2000" lang="ru-RU">
                <a:solidFill>
                  <a:srgbClr val="002060"/>
                </a:solidFill>
              </a:rPr>
              <a:t>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организаций, утвержденной постановлением Правительства Российской Федерации </a:t>
            </a:r>
            <a:r>
              <a:rPr b="1" dirty="0" sz="2000" lang="ru-RU">
                <a:solidFill>
                  <a:srgbClr val="C00000"/>
                </a:solidFill>
              </a:rPr>
              <a:t>от 21 февраля 2022 г. N 225</a:t>
            </a:r>
            <a:endParaRPr baseline="0" b="1" cap="none" dirty="0" sz="2000" i="0" kern="0" kumimoji="0" lang="ru-RU" noProof="0" normalizeH="0" spc="0" strike="noStrike" u="none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12" name="Прямоугольник 4"/>
          <p:cNvSpPr/>
          <p:nvPr/>
        </p:nvSpPr>
        <p:spPr>
          <a:xfrm>
            <a:off x="6655525" y="328025"/>
            <a:ext cx="6096000" cy="5857240"/>
          </a:xfrm>
          <a:prstGeom prst="rect"/>
        </p:spPr>
        <p:txBody>
          <a:bodyPr>
            <a:spAutoFit/>
          </a:bodyPr>
          <a:p>
            <a:pPr algn="ctr">
              <a:spcAft>
                <a:spcPts val="0"/>
              </a:spcAft>
            </a:pPr>
            <a:r>
              <a:rPr b="1" dirty="0" sz="1400" lang="ru-RU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Должности иных педагогических </a:t>
            </a:r>
            <a:r>
              <a:rPr b="1" dirty="0" sz="1400" lang="ru-RU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работников</a:t>
            </a:r>
          </a:p>
          <a:p>
            <a:pPr algn="ctr">
              <a:spcAft>
                <a:spcPts val="0"/>
              </a:spcAft>
            </a:pPr>
            <a:endParaRPr dirty="0" sz="1400" lang="ru-RU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342900">
              <a:spcAft>
                <a:spcPts val="0"/>
              </a:spcAft>
            </a:pPr>
            <a:r>
              <a:rPr b="1" dirty="0" sz="14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Инструктор-методист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Инструктор по труду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Концертмейстер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Логопед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Мастер производственного обучения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Методист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Педагог-библиотекарь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Педагог-организатор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Преподаватель-организатор основ безопасности жизнедеятельности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физического воспитания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Советник директора по воспитанию и </a:t>
            </a:r>
            <a:endParaRPr b="1" dirty="0" sz="1200" lang="ru-RU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342900">
              <a:spcAft>
                <a:spcPts val="0"/>
              </a:spcAft>
            </a:pPr>
            <a:r>
              <a:rPr b="1" dirty="0" sz="1200" lang="ru-RU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взаимодействию </a:t>
            </a:r>
            <a:r>
              <a:rPr b="1" dirty="0" sz="1200" lang="ru-RU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детскими общественными объединениями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Старший вожатый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Старший воспитатель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Старший инструктор-методист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Старший методист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Старший педагог дополнительного образования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Старший тренер-преподаватель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Тренер-преподаватель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 err="1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Тьютор</a:t>
            </a:r>
            <a:endParaRPr b="1" dirty="0" sz="1200" lang="ru-RU">
              <a:solidFill>
                <a:srgbClr val="2D67A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Учитель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Учитель-дефектолог</a:t>
            </a:r>
          </a:p>
          <a:p>
            <a:pPr algn="just" indent="342900">
              <a:spcAft>
                <a:spcPts val="0"/>
              </a:spcAft>
            </a:pPr>
            <a:r>
              <a:rPr b="1" dirty="0" sz="1200" lang="ru-RU">
                <a:solidFill>
                  <a:srgbClr val="2D67A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Учитель-логопед</a:t>
            </a:r>
            <a:endParaRPr b="1" dirty="0" sz="1200" lang="ru-RU">
              <a:solidFill>
                <a:srgbClr val="2D67A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30833" t="1909" r="30873" b="2395"/>
          <a:stretch>
            <a:fillRect/>
          </a:stretch>
        </p:blipFill>
        <p:spPr bwMode="auto">
          <a:xfrm>
            <a:off x="714102" y="787294"/>
            <a:ext cx="3908769" cy="5683174"/>
          </a:xfrm>
          <a:prstGeom prst="rect"/>
          <a:noFill/>
          <a:ln>
            <a:noFill/>
          </a:ln>
          <a:effectLst/>
        </p:spPr>
      </p:pic>
      <p:sp>
        <p:nvSpPr>
          <p:cNvPr id="1048584" name="Овал 4"/>
          <p:cNvSpPr/>
          <p:nvPr/>
        </p:nvSpPr>
        <p:spPr>
          <a:xfrm>
            <a:off x="611560" y="4519749"/>
            <a:ext cx="4189040" cy="783772"/>
          </a:xfrm>
          <a:prstGeom prst="ellipse"/>
          <a:noFill/>
          <a:ln w="25400" cap="flat" cmpd="sng" algn="ctr">
            <a:solidFill>
              <a:srgbClr val="2D67AC"/>
            </a:solidFill>
            <a:prstDash val="solid"/>
          </a:ln>
          <a:effectLst/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0" kumimoji="0" lang="ru-RU" noProof="0" normalizeH="0" spc="0" strike="noStrike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585" name="Скругленный прямоугольник 5"/>
          <p:cNvSpPr/>
          <p:nvPr/>
        </p:nvSpPr>
        <p:spPr>
          <a:xfrm>
            <a:off x="6239644" y="737868"/>
            <a:ext cx="5201786" cy="2302512"/>
          </a:xfrm>
          <a:prstGeom prst="roundRect"/>
          <a:solidFill>
            <a:schemeClr val="bg1"/>
          </a:solidFill>
          <a:ln w="9525" cap="flat" cmpd="sng" algn="ctr">
            <a:solidFill>
              <a:sysClr lastClr="FFFFFF" val="window">
                <a:lumMod val="95000"/>
              </a:sys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rtlCol="0"/>
          <a:p>
            <a:pPr algn="just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2. Установить, что </a:t>
            </a:r>
            <a:r>
              <a:rPr baseline="0" b="1" cap="none" dirty="0" i="0" kern="0" kumimoji="0" lang="ru-RU" noProof="0" normalizeH="0" spc="0" strike="noStrike" u="none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квалификационные категории, установленные педагогическим  работникам</a:t>
            </a:r>
            <a:r>
              <a:rPr baseline="0" b="1" cap="none" dirty="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организаций, осуществляющих образовательную деятельность, </a:t>
            </a:r>
            <a:r>
              <a:rPr baseline="0" b="1" cap="none" dirty="0" i="0" kern="0" kumimoji="0" lang="ru-RU" noProof="0" normalizeH="0" spc="0" strike="noStrike" u="none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до вступления в силу настоящего приказа, сохраняются в течение срока, на который они были установлены.</a:t>
            </a:r>
            <a:endParaRPr baseline="0" b="1" cap="none" dirty="0" i="0" kern="0" kumimoji="0" lang="ru-RU" noProof="0" normalizeH="0" spc="0" strike="noStrike" u="none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1048586" name="Прямоугольник 6"/>
          <p:cNvSpPr/>
          <p:nvPr/>
        </p:nvSpPr>
        <p:spPr>
          <a:xfrm>
            <a:off x="6239644" y="3474720"/>
            <a:ext cx="5418956" cy="2619722"/>
          </a:xfrm>
          <a:prstGeom prst="rect"/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rtlCol="0"/>
          <a:p>
            <a:pPr algn="just" defTabSz="914400" eaLnBrk="1" fontAlgn="auto" hangingPunct="1" indent="0" latinLnBrk="0" lvl="0" marL="0"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</a:pPr>
            <a:r>
              <a:rPr baseline="0" b="1" cap="none" dirty="0" sz="1600" i="0" kern="0" kumimoji="0" lang="ru-RU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ea typeface="Times New Roman"/>
                <a:cs typeface="Times New Roman" pitchFamily="18" charset="0"/>
              </a:rPr>
              <a:t>3. Признать утратившими силу:</a:t>
            </a:r>
          </a:p>
          <a:p>
            <a:pPr algn="just" defTabSz="914400" eaLnBrk="1" fontAlgn="auto" hangingPunct="1" indent="0" latinLnBrk="0" lvl="0" marL="0"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</a:pPr>
            <a:r>
              <a:rPr baseline="0" b="1" cap="none" dirty="0" sz="1600" i="0" kern="0" kumimoji="0" lang="ru-RU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ea typeface="Times New Roman"/>
                <a:cs typeface="Times New Roman" pitchFamily="18" charset="0"/>
              </a:rPr>
              <a:t>приказ Министерства образования и науки Российской Федерации </a:t>
            </a:r>
            <a:r>
              <a:rPr baseline="0" b="1" cap="none" dirty="0" sz="1600" i="0" kern="0" kumimoji="0" lang="ru-RU" noProof="0" normalizeH="0" spc="0" strike="noStrike" u="sng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ea typeface="Times New Roman"/>
                <a:cs typeface="Times New Roman" pitchFamily="18" charset="0"/>
                <a:hlinkClick r:id="rId2"/>
              </a:rPr>
              <a:t>от 7 апреля 2014 г. N 276</a:t>
            </a:r>
            <a:r>
              <a:rPr baseline="0" b="1" cap="none" dirty="0" sz="1600" i="0" kern="0" kumimoji="0" lang="ru-RU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ea typeface="Times New Roman"/>
                <a:cs typeface="Times New Roman" pitchFamily="18" charset="0"/>
              </a:rPr>
              <a:t> "Об утверждении Порядка проведения аттестации педагогических работников организаций, осуществляющих образовательную деятельность" (зарегистрирован Министерством юстиции Российской Федерации 23 мая 2014 г., регистрационный N 32408</a:t>
            </a:r>
            <a:r>
              <a:rPr baseline="0" b="1" cap="none" dirty="0" sz="160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ea typeface="Times New Roman"/>
                <a:cs typeface="Times New Roman" pitchFamily="18" charset="0"/>
              </a:rPr>
              <a:t>);</a:t>
            </a:r>
            <a:endParaRPr baseline="0" b="1" cap="none" dirty="0" sz="1600" i="0" kern="0" kumimoji="0" lang="ru-RU" noProof="0" normalizeH="0" spc="0" strike="noStrike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ea typeface="Times New Roman"/>
              <a:cs typeface="Times New Roman" pitchFamily="18" charset="0"/>
            </a:endParaRPr>
          </a:p>
        </p:txBody>
      </p:sp>
      <p:cxnSp>
        <p:nvCxnSpPr>
          <p:cNvPr id="3145728" name="Прямая со стрелкой 7"/>
          <p:cNvCxnSpPr>
            <a:cxnSpLocks/>
          </p:cNvCxnSpPr>
          <p:nvPr/>
        </p:nvCxnSpPr>
        <p:spPr>
          <a:xfrm flipV="1">
            <a:off x="4668024" y="2423160"/>
            <a:ext cx="1481316" cy="2226725"/>
          </a:xfrm>
          <a:prstGeom prst="straightConnector1"/>
          <a:noFill/>
          <a:ln w="38100" cap="flat" cmpd="sng" algn="ctr">
            <a:solidFill>
              <a:srgbClr val="2D67AC"/>
            </a:solidFill>
            <a:prstDash val="solid"/>
            <a:tailEnd type="arrow"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</p:cxnSp>
      <p:cxnSp>
        <p:nvCxnSpPr>
          <p:cNvPr id="3145729" name="Прямая со стрелкой 9"/>
          <p:cNvCxnSpPr>
            <a:cxnSpLocks/>
          </p:cNvCxnSpPr>
          <p:nvPr/>
        </p:nvCxnSpPr>
        <p:spPr>
          <a:xfrm>
            <a:off x="4800600" y="5510376"/>
            <a:ext cx="1348740" cy="0"/>
          </a:xfrm>
          <a:prstGeom prst="straightConnector1"/>
          <a:noFill/>
          <a:ln w="254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tailEnd type="arrow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sp>
        <p:nvSpPr>
          <p:cNvPr id="1048587" name="object 15"/>
          <p:cNvSpPr/>
          <p:nvPr/>
        </p:nvSpPr>
        <p:spPr>
          <a:xfrm>
            <a:off x="1312969" y="197593"/>
            <a:ext cx="10128461" cy="485714"/>
          </a:xfrm>
          <a:custGeom>
            <a:avLst/>
            <a:ahLst/>
            <a:rect l="l" t="t" r="r" b="b"/>
            <a:pathLst>
              <a:path w="4737100" h="431800">
                <a:moveTo>
                  <a:pt x="4737100" y="431800"/>
                </a:moveTo>
                <a:lnTo>
                  <a:pt x="0" y="431800"/>
                </a:lnTo>
                <a:lnTo>
                  <a:pt x="0" y="0"/>
                </a:lnTo>
                <a:lnTo>
                  <a:pt x="4737100" y="0"/>
                </a:lnTo>
                <a:lnTo>
                  <a:pt x="4737100" y="431800"/>
                </a:lnTo>
                <a:close/>
              </a:path>
            </a:pathLst>
          </a:custGeom>
          <a:solidFill>
            <a:srgbClr val="2D67AC"/>
          </a:solidFill>
        </p:spPr>
        <p:txBody>
          <a:bodyPr bIns="0" lIns="0" rIns="0" rtlCol="0" tIns="0" wrap="square"/>
          <a:p>
            <a:pPr algn="ctr" marL="12700">
              <a:lnSpc>
                <a:spcPct val="100000"/>
              </a:lnSpc>
              <a:spcBef>
                <a:spcPts val="100"/>
              </a:spcBef>
            </a:pPr>
            <a:r>
              <a:rPr b="1" dirty="0" sz="3200" lang="ru-RU" spc="-10">
                <a:solidFill>
                  <a:srgbClr val="FFFFFF"/>
                </a:solidFill>
                <a:latin typeface="PROXIMANOVA-EXTRABOLD" panose="02000506030000020004" pitchFamily="2" charset="0"/>
                <a:cs typeface="Proxima Nova Bl"/>
              </a:rPr>
              <a:t>НОРМАТИВНО-ПРАВОВЫЕ ДОКУМЕНТЫ</a:t>
            </a:r>
            <a:endParaRPr b="1" dirty="0" sz="3200" lang="ru-RU">
              <a:latin typeface="PROXIMANOVA-EXTRABOLD" panose="02000506030000020004" pitchFamily="2" charset="0"/>
              <a:cs typeface="Proxima Nova Bl"/>
            </a:endParaRPr>
          </a:p>
        </p:txBody>
      </p:sp>
      <p:sp>
        <p:nvSpPr>
          <p:cNvPr id="1048588" name="Прямоугольник 10"/>
          <p:cNvSpPr/>
          <p:nvPr/>
        </p:nvSpPr>
        <p:spPr>
          <a:xfrm>
            <a:off x="814122" y="6318751"/>
            <a:ext cx="4361180" cy="358140"/>
          </a:xfrm>
          <a:prstGeom prst="rect"/>
        </p:spPr>
        <p:txBody>
          <a:bodyPr wrap="none">
            <a:spAutoFit/>
          </a:bodyPr>
          <a:p>
            <a:r>
              <a:rPr dirty="0" lang="ru-RU"/>
              <a:t>#УЧИСЬВОВЛАДИМИРСКОЙОБЛАСТИ </a:t>
            </a:r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30974" t="1705" r="30903" b="2142"/>
          <a:stretch>
            <a:fillRect/>
          </a:stretch>
        </p:blipFill>
        <p:spPr bwMode="auto">
          <a:xfrm>
            <a:off x="880108" y="491850"/>
            <a:ext cx="4331970" cy="5826901"/>
          </a:xfrm>
          <a:prstGeom prst="rect"/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48589" name="Прямоугольник 2"/>
          <p:cNvSpPr/>
          <p:nvPr/>
        </p:nvSpPr>
        <p:spPr>
          <a:xfrm>
            <a:off x="6408203" y="348344"/>
            <a:ext cx="5000025" cy="2624640"/>
          </a:xfrm>
          <a:prstGeom prst="rect"/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rtlCol="0"/>
          <a:p>
            <a:pPr algn="just" defTabSz="914400" eaLnBrk="1" fontAlgn="auto" hangingPunct="1" indent="0" latinLnBrk="0" lvl="0" marL="0"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</a:pP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Times New Roman" pitchFamily="18" charset="0"/>
              </a:rPr>
              <a:t>3. Признать утратившими силу:</a:t>
            </a:r>
          </a:p>
          <a:p>
            <a:pPr algn="just" defTabSz="914400" eaLnBrk="1" fontAlgn="auto" hangingPunct="1" indent="0" latinLnBrk="0" lvl="0" marL="0"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</a:pPr>
            <a:r>
              <a:rPr baseline="0" b="1" cap="none" dirty="0" sz="140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Times New Roman" pitchFamily="18" charset="0"/>
              </a:rPr>
              <a:t>приказ </a:t>
            </a: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Times New Roman" pitchFamily="18" charset="0"/>
              </a:rPr>
              <a:t>Министерства просвещения Российской Федерации </a:t>
            </a:r>
            <a:r>
              <a:rPr baseline="0" b="1" cap="none" dirty="0" sz="1400" i="0" kern="0" kumimoji="0" lang="ru-RU" noProof="0" normalizeH="0" spc="0" strike="noStrike" u="sng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Times New Roman" pitchFamily="18" charset="0"/>
                <a:hlinkClick r:id="rId2"/>
              </a:rPr>
              <a:t>от 23 декабря 2020 г. N 767</a:t>
            </a: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Times New Roman" pitchFamily="18" charset="0"/>
              </a:rPr>
              <a:t> "О внесении изменений в Порядок проведения аттестации педагогических работников организаций, осуществляющих образовательную деятельность, утвержденный приказом Министерства образования и науки Российской Федерации от 7 апреля 2014 г. N 276" (зарегистрирован Министерством юстиции Российской Федерации 22 января 2021 г., регистрационный N 62177).</a:t>
            </a:r>
          </a:p>
        </p:txBody>
      </p:sp>
      <p:sp>
        <p:nvSpPr>
          <p:cNvPr id="1048590" name="Овал 4"/>
          <p:cNvSpPr/>
          <p:nvPr/>
        </p:nvSpPr>
        <p:spPr>
          <a:xfrm>
            <a:off x="971546" y="2194797"/>
            <a:ext cx="4240531" cy="573869"/>
          </a:xfrm>
          <a:prstGeom prst="ellipse"/>
          <a:noFill/>
          <a:ln w="25400" cap="flat" cmpd="sng" algn="ctr">
            <a:solidFill>
              <a:srgbClr val="2D67AC"/>
            </a:solidFill>
            <a:prstDash val="solid"/>
          </a:ln>
          <a:effectLst/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0" kumimoji="0" lang="ru-RU" noProof="0" normalizeH="0" spc="0" strike="noStrike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591" name="Прямоугольник 6"/>
          <p:cNvSpPr/>
          <p:nvPr/>
        </p:nvSpPr>
        <p:spPr>
          <a:xfrm>
            <a:off x="814122" y="6318751"/>
            <a:ext cx="4361180" cy="358140"/>
          </a:xfrm>
          <a:prstGeom prst="rect"/>
        </p:spPr>
        <p:txBody>
          <a:bodyPr wrap="none">
            <a:spAutoFit/>
          </a:bodyPr>
          <a:p>
            <a:r>
              <a:rPr dirty="0" lang="ru-RU"/>
              <a:t>#УЧИСЬВОВЛАДИМИРСКОЙОБЛАСТИ </a:t>
            </a:r>
          </a:p>
        </p:txBody>
      </p:sp>
      <p:sp>
        <p:nvSpPr>
          <p:cNvPr id="1048592" name="Стрелка вправо 9"/>
          <p:cNvSpPr/>
          <p:nvPr/>
        </p:nvSpPr>
        <p:spPr>
          <a:xfrm>
            <a:off x="5278064" y="3746512"/>
            <a:ext cx="6818811" cy="2044687"/>
          </a:xfrm>
          <a:prstGeom prst="rightArrow"/>
          <a:noFill/>
          <a:ln w="38100">
            <a:solidFill>
              <a:srgbClr val="2D6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93" name="object 17"/>
          <p:cNvSpPr txBox="1"/>
          <p:nvPr/>
        </p:nvSpPr>
        <p:spPr>
          <a:xfrm>
            <a:off x="5358983" y="4318732"/>
            <a:ext cx="2800948" cy="900246"/>
          </a:xfrm>
          <a:prstGeom prst="rect"/>
          <a:solidFill>
            <a:srgbClr val="2D67AC"/>
          </a:solidFill>
        </p:spPr>
        <p:txBody>
          <a:bodyPr bIns="0" lIns="0" rIns="0" rtlCol="0" tIns="12700" vert="horz" wrap="square">
            <a:spAutoFit/>
          </a:bodyPr>
          <a:p>
            <a:pPr algn="ctr" marL="12700">
              <a:lnSpc>
                <a:spcPct val="100000"/>
              </a:lnSpc>
              <a:spcBef>
                <a:spcPts val="100"/>
              </a:spcBef>
            </a:pPr>
            <a:endParaRPr b="1" dirty="0" sz="800" lang="ru-RU" spc="-10" smtClean="0">
              <a:solidFill>
                <a:srgbClr val="FFFFFF"/>
              </a:solidFill>
              <a:latin typeface="PROXIMANOVA-EXTRABOLD" panose="02000506030000020004" pitchFamily="2" charset="0"/>
              <a:cs typeface="Proxima Nova Bl"/>
            </a:endParaRPr>
          </a:p>
          <a:p>
            <a:pPr algn="ctr" marL="12700">
              <a:lnSpc>
                <a:spcPct val="100000"/>
              </a:lnSpc>
              <a:spcBef>
                <a:spcPts val="100"/>
              </a:spcBef>
            </a:pPr>
            <a:r>
              <a:rPr b="1" dirty="0" sz="3200" lang="ru-RU" spc="-10" smtClean="0">
                <a:solidFill>
                  <a:srgbClr val="FFFFFF"/>
                </a:solidFill>
                <a:latin typeface="PROXIMANOVA-EXTRABOLD" panose="02000506030000020004" pitchFamily="2" charset="0"/>
                <a:cs typeface="Proxima Nova Bl"/>
              </a:rPr>
              <a:t>01.09.2023 </a:t>
            </a:r>
          </a:p>
          <a:p>
            <a:pPr algn="ctr" marL="12700">
              <a:lnSpc>
                <a:spcPct val="100000"/>
              </a:lnSpc>
              <a:spcBef>
                <a:spcPts val="100"/>
              </a:spcBef>
            </a:pPr>
            <a:endParaRPr b="1" dirty="0" sz="1600" lang="ru-RU" spc="-10" smtClean="0">
              <a:solidFill>
                <a:srgbClr val="FFFFFF"/>
              </a:solidFill>
              <a:latin typeface="PROXIMANOVA-EXTRABOLD" panose="02000506030000020004" pitchFamily="2" charset="0"/>
              <a:cs typeface="Proxima Nova Bl"/>
            </a:endParaRPr>
          </a:p>
        </p:txBody>
      </p:sp>
      <p:sp>
        <p:nvSpPr>
          <p:cNvPr id="1048594" name="object 17"/>
          <p:cNvSpPr txBox="1"/>
          <p:nvPr/>
        </p:nvSpPr>
        <p:spPr>
          <a:xfrm>
            <a:off x="8240850" y="4318732"/>
            <a:ext cx="2800948" cy="900246"/>
          </a:xfrm>
          <a:prstGeom prst="rect"/>
          <a:solidFill>
            <a:srgbClr val="2D67AC"/>
          </a:solidFill>
        </p:spPr>
        <p:txBody>
          <a:bodyPr bIns="0" lIns="0" rIns="0" rtlCol="0" tIns="12700" vert="horz" wrap="square">
            <a:spAutoFit/>
          </a:bodyPr>
          <a:p>
            <a:pPr algn="ctr" marL="12700">
              <a:lnSpc>
                <a:spcPct val="100000"/>
              </a:lnSpc>
              <a:spcBef>
                <a:spcPts val="100"/>
              </a:spcBef>
            </a:pPr>
            <a:endParaRPr b="1" dirty="0" sz="800" lang="ru-RU" spc="-10" smtClean="0">
              <a:solidFill>
                <a:srgbClr val="FFFFFF"/>
              </a:solidFill>
              <a:latin typeface="PROXIMANOVA-EXTRABOLD" panose="02000506030000020004" pitchFamily="2" charset="0"/>
              <a:cs typeface="Proxima Nova Bl"/>
            </a:endParaRPr>
          </a:p>
          <a:p>
            <a:pPr algn="ctr" marL="12700">
              <a:lnSpc>
                <a:spcPct val="100000"/>
              </a:lnSpc>
              <a:spcBef>
                <a:spcPts val="100"/>
              </a:spcBef>
            </a:pPr>
            <a:r>
              <a:rPr b="1" dirty="0" sz="3200" lang="ru-RU" spc="-10" smtClean="0">
                <a:solidFill>
                  <a:srgbClr val="FFFFFF"/>
                </a:solidFill>
                <a:latin typeface="PROXIMANOVA-EXTRABOLD" panose="02000506030000020004" pitchFamily="2" charset="0"/>
                <a:cs typeface="Proxima Nova Bl"/>
              </a:rPr>
              <a:t>31.08.2029 </a:t>
            </a:r>
          </a:p>
          <a:p>
            <a:pPr algn="ctr" marL="12700">
              <a:lnSpc>
                <a:spcPct val="100000"/>
              </a:lnSpc>
              <a:spcBef>
                <a:spcPts val="100"/>
              </a:spcBef>
            </a:pPr>
            <a:endParaRPr b="1" dirty="0" sz="1600" lang="ru-RU" spc="-10" smtClean="0">
              <a:solidFill>
                <a:srgbClr val="FFFFFF"/>
              </a:solidFill>
              <a:latin typeface="PROXIMANOVA-EXTRABOLD" panose="02000506030000020004" pitchFamily="2" charset="0"/>
              <a:cs typeface="Proxima Nova Bl"/>
            </a:endParaRPr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3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30766" t="1687" r="30740" b="1960"/>
          <a:stretch>
            <a:fillRect/>
          </a:stretch>
        </p:blipFill>
        <p:spPr bwMode="auto">
          <a:xfrm>
            <a:off x="898456" y="499522"/>
            <a:ext cx="4118260" cy="5798408"/>
          </a:xfrm>
          <a:prstGeom prst="rect"/>
          <a:noFill/>
          <a:ln>
            <a:noFill/>
          </a:ln>
          <a:effectLst/>
        </p:spPr>
      </p:pic>
      <p:sp>
        <p:nvSpPr>
          <p:cNvPr id="1048616" name="Скругленный прямоугольник 2"/>
          <p:cNvSpPr/>
          <p:nvPr/>
        </p:nvSpPr>
        <p:spPr>
          <a:xfrm>
            <a:off x="6732270" y="1212747"/>
            <a:ext cx="4903470" cy="3267813"/>
          </a:xfrm>
          <a:prstGeom prst="roundRect"/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rtlCol="0"/>
          <a:p>
            <a:pPr algn="just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800" i="0" kern="0" kumimoji="0" lang="ru-RU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itchFamily="18" charset="0"/>
              </a:rPr>
              <a:t>В </a:t>
            </a:r>
            <a:r>
              <a:rPr baseline="0" b="1" cap="none" dirty="0" sz="1800" i="0" kern="0" kumimoji="0" lang="ru-RU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itchFamily="18" charset="0"/>
              </a:rPr>
              <a:t>целях установления первой или высшей квалификационной категории, проводимой по </a:t>
            </a:r>
            <a:r>
              <a:rPr baseline="0" b="1" cap="none" dirty="0" sz="1800" i="0" kern="0" kumimoji="0" lang="ru-RU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itchFamily="18" charset="0"/>
              </a:rPr>
              <a:t>желанию педагогического работника, </a:t>
            </a:r>
            <a:r>
              <a:rPr baseline="0" b="1" cap="none" dirty="0" sz="1800" i="0" kern="0" kumimoji="0" lang="ru-RU" noProof="0" normalizeH="0" spc="0" strike="noStrike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itchFamily="18" charset="0"/>
              </a:rPr>
              <a:t>срок, на который устанавливается квалификационная категория, </a:t>
            </a:r>
            <a:r>
              <a:rPr baseline="0" b="1" cap="none" dirty="0" sz="1800" i="0" kern="0" kumimoji="0" lang="ru-RU" noProof="0" normalizeH="0" spc="0" strike="noStrike" u="none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itchFamily="18" charset="0"/>
              </a:rPr>
              <a:t>не предусматривается.</a:t>
            </a:r>
            <a:endParaRPr baseline="0" b="1" cap="none" dirty="0" sz="1800" i="0" kern="0" kumimoji="0" lang="ru-RU" noProof="0" normalizeH="0" spc="0" strike="noStrike" u="none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17" name="Овал 3"/>
          <p:cNvSpPr/>
          <p:nvPr/>
        </p:nvSpPr>
        <p:spPr>
          <a:xfrm>
            <a:off x="898456" y="2847702"/>
            <a:ext cx="4118260" cy="391887"/>
          </a:xfrm>
          <a:prstGeom prst="ellipse"/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0" kumimoji="0" lang="ru-RU" noProof="0" normalizeH="0" spc="0" strike="noStrike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45730" name="Прямая со стрелкой 4"/>
          <p:cNvCxnSpPr>
            <a:cxnSpLocks/>
          </p:cNvCxnSpPr>
          <p:nvPr/>
        </p:nvCxnSpPr>
        <p:spPr>
          <a:xfrm flipV="1">
            <a:off x="5210695" y="3065248"/>
            <a:ext cx="1281545" cy="10210"/>
          </a:xfrm>
          <a:prstGeom prst="straightConnector1"/>
          <a:noFill/>
          <a:ln w="38100" cap="flat" cmpd="sng" algn="ctr">
            <a:solidFill>
              <a:srgbClr val="2D67AC"/>
            </a:solidFill>
            <a:prstDash val="solid"/>
            <a:tailEnd type="arrow"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</p:cxnSp>
      <p:sp>
        <p:nvSpPr>
          <p:cNvPr id="1048618" name="Прямоугольник 5"/>
          <p:cNvSpPr/>
          <p:nvPr/>
        </p:nvSpPr>
        <p:spPr>
          <a:xfrm>
            <a:off x="814122" y="6318751"/>
            <a:ext cx="4361180" cy="358140"/>
          </a:xfrm>
          <a:prstGeom prst="rect"/>
        </p:spPr>
        <p:txBody>
          <a:bodyPr wrap="none">
            <a:spAutoFit/>
          </a:bodyPr>
          <a:p>
            <a:r>
              <a:rPr dirty="0" lang="ru-RU"/>
              <a:t>#УЧИСЬВОВЛАДИМИРСКОЙОБЛАСТИ </a:t>
            </a:r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31087" t="1340" r="31134" b="1962"/>
          <a:stretch>
            <a:fillRect/>
          </a:stretch>
        </p:blipFill>
        <p:spPr bwMode="auto">
          <a:xfrm>
            <a:off x="963608" y="609600"/>
            <a:ext cx="4237042" cy="5804170"/>
          </a:xfrm>
          <a:prstGeom prst="rect"/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48643" name="Скругленный прямоугольник 2"/>
          <p:cNvSpPr/>
          <p:nvPr/>
        </p:nvSpPr>
        <p:spPr>
          <a:xfrm>
            <a:off x="6720840" y="609600"/>
            <a:ext cx="5257800" cy="2375912"/>
          </a:xfrm>
          <a:prstGeom prst="roundRect"/>
          <a:solidFill>
            <a:schemeClr val="bg1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rtlCol="0"/>
          <a:p>
            <a:pPr algn="just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40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Порядок </a:t>
            </a: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аттестации </a:t>
            </a:r>
            <a:r>
              <a:rPr baseline="0" b="1" cap="none" dirty="0" sz="1400" i="0" kern="0" kumimoji="0" lang="ru-RU" noProof="0" normalizeH="0" spc="0" strike="noStrike" u="none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</a:t>
            </a: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ограничивает </a:t>
            </a: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какими-либо </a:t>
            </a: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сроками право </a:t>
            </a: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педагогического работника, имеющего (имевшего) первую квалификационную категорию по одной из должностей педагогических работников, </a:t>
            </a: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обращаться в аттестационную комиссию с заявлением о проведении его аттестации в целях установления высшей квалификационной категории </a:t>
            </a: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указанной (указанным) в заявлении должности (должностям</a:t>
            </a:r>
            <a:r>
              <a:rPr baseline="0" b="1" cap="none" dirty="0" sz="140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endParaRPr baseline="0" b="1" cap="none" dirty="0" sz="1400" i="0" kern="0" kumimoji="0" lang="ru-RU" noProof="0" normalizeH="0" spc="0" strike="noStrike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48644" name="Скругленный прямоугольник 3"/>
          <p:cNvSpPr/>
          <p:nvPr/>
        </p:nvSpPr>
        <p:spPr>
          <a:xfrm>
            <a:off x="6783977" y="3964540"/>
            <a:ext cx="5194663" cy="2414280"/>
          </a:xfrm>
          <a:prstGeom prst="roundRect"/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rtlCol="0"/>
          <a:p>
            <a:pPr algn="just" defTabSz="914400" eaLnBrk="1" fontAlgn="auto" hangingPunct="1" indent="0" latinLnBrk="0" lvl="0" marL="0"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</a:pP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Проведение аттестации педагогических работников </a:t>
            </a: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 целях установления первой или высшей квалификационной категории</a:t>
            </a: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по соответствующей должности осуществляется </a:t>
            </a: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с учетом всестороннего анализа их профессиональной деятельности,</a:t>
            </a: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проведенного специалистами (за исключением случаев, указанных в абзацах четвертом и пятом настоящего пункта).</a:t>
            </a:r>
            <a:endParaRPr baseline="0" b="1" cap="none" dirty="0" sz="1400" i="0" kern="0" kumimoji="0" lang="ru-RU" noProof="0" normalizeH="0" spc="0" strike="noStrike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48645" name="Овал 5"/>
          <p:cNvSpPr/>
          <p:nvPr/>
        </p:nvSpPr>
        <p:spPr>
          <a:xfrm>
            <a:off x="1085850" y="1204744"/>
            <a:ext cx="4114800" cy="932666"/>
          </a:xfrm>
          <a:prstGeom prst="ellipse"/>
          <a:noFill/>
          <a:ln w="25400" cap="flat" cmpd="sng" algn="ctr">
            <a:solidFill>
              <a:srgbClr val="2D67AC"/>
            </a:solidFill>
            <a:prstDash val="solid"/>
          </a:ln>
          <a:effectLst/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0" kumimoji="0" lang="ru-RU" noProof="0" normalizeH="0" spc="0" strike="noStrike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646" name="Овал 6"/>
          <p:cNvSpPr/>
          <p:nvPr/>
        </p:nvSpPr>
        <p:spPr>
          <a:xfrm>
            <a:off x="1085850" y="3570514"/>
            <a:ext cx="4114800" cy="1001486"/>
          </a:xfrm>
          <a:prstGeom prst="ellipse"/>
          <a:noFill/>
          <a:ln w="25400" cap="flat" cmpd="sng" algn="ctr">
            <a:solidFill>
              <a:srgbClr val="2D67AC"/>
            </a:solidFill>
            <a:prstDash val="solid"/>
          </a:ln>
          <a:effectLst/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0" kumimoji="0" lang="ru-RU" noProof="0" normalizeH="0" spc="0" strike="noStrike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45731" name="Прямая со стрелкой 7"/>
          <p:cNvCxnSpPr>
            <a:cxnSpLocks/>
          </p:cNvCxnSpPr>
          <p:nvPr/>
        </p:nvCxnSpPr>
        <p:spPr>
          <a:xfrm>
            <a:off x="5274372" y="1661944"/>
            <a:ext cx="1309308" cy="9133"/>
          </a:xfrm>
          <a:prstGeom prst="straightConnector1"/>
          <a:noFill/>
          <a:ln w="38100" cap="flat" cmpd="sng" algn="ctr">
            <a:solidFill>
              <a:srgbClr val="2D67AC"/>
            </a:solidFill>
            <a:prstDash val="solid"/>
            <a:tailEnd type="arrow"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</p:cxnSp>
      <p:cxnSp>
        <p:nvCxnSpPr>
          <p:cNvPr id="3145732" name="Прямая со стрелкой 10"/>
          <p:cNvCxnSpPr>
            <a:cxnSpLocks/>
          </p:cNvCxnSpPr>
          <p:nvPr/>
        </p:nvCxnSpPr>
        <p:spPr>
          <a:xfrm>
            <a:off x="5274372" y="4081847"/>
            <a:ext cx="1446468" cy="742702"/>
          </a:xfrm>
          <a:prstGeom prst="straightConnector1"/>
          <a:noFill/>
          <a:ln w="38100" cap="flat" cmpd="sng" algn="ctr">
            <a:solidFill>
              <a:srgbClr val="2D67AC"/>
            </a:solidFill>
            <a:prstDash val="solid"/>
            <a:tailEnd type="arrow"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</p:cxnSp>
      <p:sp>
        <p:nvSpPr>
          <p:cNvPr id="1048647" name="Прямоугольник 11"/>
          <p:cNvSpPr/>
          <p:nvPr/>
        </p:nvSpPr>
        <p:spPr>
          <a:xfrm>
            <a:off x="889886" y="6378820"/>
            <a:ext cx="4361180" cy="358141"/>
          </a:xfrm>
          <a:prstGeom prst="rect"/>
        </p:spPr>
        <p:txBody>
          <a:bodyPr wrap="none">
            <a:spAutoFit/>
          </a:bodyPr>
          <a:p>
            <a:r>
              <a:rPr dirty="0" lang="ru-RU"/>
              <a:t>#УЧИСЬВОВЛАДИМИРСКОЙОБЛАСТИ </a:t>
            </a:r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Скругленный прямоугольник 1"/>
          <p:cNvSpPr/>
          <p:nvPr/>
        </p:nvSpPr>
        <p:spPr>
          <a:xfrm>
            <a:off x="902970" y="387674"/>
            <a:ext cx="10367009" cy="1020813"/>
          </a:xfrm>
          <a:prstGeom prst="roundRect"/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2000" i="0" kern="0" kumimoji="0" lang="ru-RU" noProof="0" normalizeH="0" spc="0" strike="noStrike" u="none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Процедура аттестации в целях установления первой или высшей квалификационной категории по соответствующей должности осуществляется:</a:t>
            </a:r>
            <a:endParaRPr baseline="0" b="1" cap="none" dirty="0" sz="2000" i="0" kern="0" kumimoji="0" lang="ru-RU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48655" name="Скругленный прямоугольник 2"/>
          <p:cNvSpPr/>
          <p:nvPr/>
        </p:nvSpPr>
        <p:spPr>
          <a:xfrm>
            <a:off x="414968" y="1968227"/>
            <a:ext cx="3459762" cy="1186453"/>
          </a:xfrm>
          <a:prstGeom prst="roundRect"/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400" i="0" kern="0" kumimoji="0" lang="ru-RU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На </a:t>
            </a: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основе сведений, подтверждающих наличие наград, званий, знаков отличия, сведений о награждениях за участие в профессиональных </a:t>
            </a:r>
            <a:r>
              <a:rPr baseline="0" b="1" cap="none" dirty="0" sz="1400" i="0" kern="0" kumimoji="0" lang="ru-RU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конкурсах</a:t>
            </a:r>
            <a:endParaRPr baseline="0" b="1" cap="none" dirty="0" sz="1400" i="0" kern="0" kumimoji="0" lang="ru-RU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48656" name="Скругленный прямоугольник 3"/>
          <p:cNvSpPr/>
          <p:nvPr/>
        </p:nvSpPr>
        <p:spPr>
          <a:xfrm>
            <a:off x="721159" y="3463016"/>
            <a:ext cx="2629663" cy="2664296"/>
          </a:xfrm>
          <a:prstGeom prst="roundRect"/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</a:pPr>
            <a:r>
              <a:rPr baseline="0" b="0" cap="none" dirty="0" sz="140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Приказ Министерства просвещения </a:t>
            </a:r>
            <a:r>
              <a:rPr baseline="0" b="0" cap="none" dirty="0" sz="1400" i="0" kern="0" kumimoji="0" lang="ru-RU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Российской </a:t>
            </a:r>
            <a:r>
              <a:rPr baseline="0" b="0" cap="none" dirty="0" sz="140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Федерации </a:t>
            </a:r>
            <a:r>
              <a:rPr baseline="0" b="0" cap="none" dirty="0" sz="1400" i="0" kern="0" kumimoji="0" lang="ru-RU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от </a:t>
            </a:r>
            <a:r>
              <a:rPr baseline="0" b="0" cap="none" dirty="0" sz="140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24</a:t>
            </a:r>
            <a:r>
              <a:rPr b="0" cap="none" dirty="0" sz="140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</a:t>
            </a:r>
            <a:r>
              <a:rPr baseline="0" b="0" cap="none" dirty="0" sz="140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марта </a:t>
            </a:r>
            <a:r>
              <a:rPr baseline="0" b="0" cap="none" dirty="0" sz="1400" i="0" kern="0" kumimoji="0" lang="ru-RU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2023 № 196 «Об утверждении Порядка аттестации педагогических работников организаций, осуществляющих образовательную деятельность</a:t>
            </a:r>
            <a:r>
              <a:rPr baseline="0" b="0" cap="none" dirty="0" sz="140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»</a:t>
            </a:r>
            <a:endParaRPr baseline="0" b="0" cap="none" dirty="0" sz="1400" i="0" kern="0" kumimoji="0" lang="ru-RU" noProof="0" normalizeH="0" spc="0" strike="noStrike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48657" name="Скругленный прямоугольник 4"/>
          <p:cNvSpPr/>
          <p:nvPr/>
        </p:nvSpPr>
        <p:spPr>
          <a:xfrm>
            <a:off x="4743450" y="1968227"/>
            <a:ext cx="2720340" cy="934993"/>
          </a:xfrm>
          <a:prstGeom prst="roundRect"/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dirty="0" sz="1400" i="0" kern="0" kumimoji="0" lang="ru-RU" noProof="0" normalizeH="0" spc="0" strike="noStrike" u="none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400" i="0" kern="0" kumimoji="0" lang="ru-RU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С учетом всестороннего анализа </a:t>
            </a: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профессиональной деятельности</a:t>
            </a:r>
            <a:endParaRPr baseline="0" b="1" cap="none" dirty="0" sz="1400" i="0" kern="0" kumimoji="0" lang="ru-RU" noProof="0" normalizeH="0" spc="0" strike="noStrike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typeface="Calibri"/>
            </a:endParaRPr>
          </a:p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dirty="0" sz="1800" i="0" kern="0" kumimoji="0" lang="ru-RU" noProof="0" normalizeH="0" spc="0" strike="noStrike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658" name="Скругленный прямоугольник 5"/>
          <p:cNvSpPr/>
          <p:nvPr/>
        </p:nvSpPr>
        <p:spPr>
          <a:xfrm>
            <a:off x="4537042" y="3463016"/>
            <a:ext cx="3282428" cy="2902307"/>
          </a:xfrm>
          <a:prstGeom prst="roundRect"/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140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Приказы Министерства образования и молодежной политики Владимирской области от 01.09.2023 № 1391 </a:t>
            </a:r>
          </a:p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140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«Об утверждении оснований для установления квалификационных категорий при проведении аттестации педагогических работников»  </a:t>
            </a:r>
            <a:endParaRPr baseline="0" b="0" cap="none" dirty="0" sz="1400" i="0" kern="0" kumimoji="0" lang="ru-RU" noProof="0" normalizeH="0" spc="0" strike="noStrike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48659" name="Скругленный прямоугольник 6"/>
          <p:cNvSpPr/>
          <p:nvPr/>
        </p:nvSpPr>
        <p:spPr>
          <a:xfrm>
            <a:off x="8823684" y="2167468"/>
            <a:ext cx="2592288" cy="612940"/>
          </a:xfrm>
          <a:prstGeom prst="roundRect"/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400" i="0" kern="0" kumimoji="0" lang="ru-RU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baseline="0" b="1" cap="none" dirty="0" sz="140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форме собеседования</a:t>
            </a:r>
            <a:endParaRPr baseline="0" b="1" cap="none" dirty="0" sz="1400" i="0" kern="0" kumimoji="0" lang="ru-RU" noProof="0" normalizeH="0" spc="0" strike="noStrike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48660" name="Скругленный прямоугольник 7"/>
          <p:cNvSpPr/>
          <p:nvPr/>
        </p:nvSpPr>
        <p:spPr>
          <a:xfrm>
            <a:off x="8812036" y="3400974"/>
            <a:ext cx="2603936" cy="2964349"/>
          </a:xfrm>
          <a:prstGeom prst="roundRect"/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140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Соглашение между Министерством образования и молодежной политики  Владимирской области  и Владимирской областной организацией профессионального союза работников народного образования и науки Российской Федерации на период 2023-2026 </a:t>
            </a:r>
            <a:r>
              <a:rPr baseline="0" b="0" cap="none" dirty="0" sz="1400" i="0" kern="0" kumimoji="0" lang="ru-RU" noProof="0" normalizeH="0" spc="0" err="1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г.г</a:t>
            </a:r>
            <a:r>
              <a:rPr baseline="0" b="0" cap="none" dirty="0" sz="140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1400" i="0" kern="0" kumimoji="0" lang="ru-RU" noProof="0" normalizeH="0" spc="0" strike="noStrike" u="none" smtClean="0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24 мая 2023 года</a:t>
            </a:r>
            <a:endParaRPr baseline="0" b="0" cap="none" dirty="0" sz="1400" i="0" kern="0" kumimoji="0" lang="ru-RU" noProof="0" normalizeH="0" spc="0" strike="noStrike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3145733" name="Прямая со стрелкой 9"/>
          <p:cNvCxnSpPr>
            <a:cxnSpLocks/>
          </p:cNvCxnSpPr>
          <p:nvPr/>
        </p:nvCxnSpPr>
        <p:spPr>
          <a:xfrm flipH="1">
            <a:off x="2388870" y="1497330"/>
            <a:ext cx="297180" cy="470897"/>
          </a:xfrm>
          <a:prstGeom prst="straightConnector1"/>
          <a:ln w="28575">
            <a:solidFill>
              <a:srgbClr val="2D67A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34" name="Прямая со стрелкой 11"/>
          <p:cNvCxnSpPr>
            <a:cxnSpLocks/>
            <a:endCxn id="1048657" idx="0"/>
          </p:cNvCxnSpPr>
          <p:nvPr/>
        </p:nvCxnSpPr>
        <p:spPr>
          <a:xfrm>
            <a:off x="6103620" y="1497330"/>
            <a:ext cx="0" cy="470897"/>
          </a:xfrm>
          <a:prstGeom prst="straightConnector1"/>
          <a:ln w="28575">
            <a:solidFill>
              <a:srgbClr val="2D67A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35" name="Прямая со стрелкой 13"/>
          <p:cNvCxnSpPr>
            <a:cxnSpLocks/>
          </p:cNvCxnSpPr>
          <p:nvPr/>
        </p:nvCxnSpPr>
        <p:spPr>
          <a:xfrm>
            <a:off x="9715500" y="1497330"/>
            <a:ext cx="398504" cy="670138"/>
          </a:xfrm>
          <a:prstGeom prst="straightConnector1"/>
          <a:ln w="28575">
            <a:solidFill>
              <a:srgbClr val="2D67A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48661" name="Прямоугольник 12"/>
          <p:cNvSpPr/>
          <p:nvPr/>
        </p:nvSpPr>
        <p:spPr>
          <a:xfrm>
            <a:off x="587246" y="6365323"/>
            <a:ext cx="4361180" cy="358141"/>
          </a:xfrm>
          <a:prstGeom prst="rect"/>
        </p:spPr>
        <p:txBody>
          <a:bodyPr wrap="none">
            <a:spAutoFit/>
          </a:bodyPr>
          <a:p>
            <a:r>
              <a:rPr dirty="0" lang="ru-RU"/>
              <a:t>#УЧИСЬВОВЛАДИМИРСКОЙОБЛАСТИ </a:t>
            </a:r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object 16"/>
          <p:cNvSpPr txBox="1"/>
          <p:nvPr/>
        </p:nvSpPr>
        <p:spPr>
          <a:xfrm>
            <a:off x="787400" y="331960"/>
            <a:ext cx="2985814" cy="505267"/>
          </a:xfrm>
          <a:prstGeom prst="rect"/>
        </p:spPr>
        <p:txBody>
          <a:bodyPr anchor="b" bIns="0" lIns="0" rIns="0" rtlCol="0" tIns="12700" vert="horz" wrap="square">
            <a:sp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marL="12700">
              <a:lnSpc>
                <a:spcPct val="100000"/>
              </a:lnSpc>
              <a:spcBef>
                <a:spcPts val="100"/>
              </a:spcBef>
            </a:pPr>
            <a:endParaRPr b="1" dirty="0" sz="3200" lang="ru-RU">
              <a:solidFill>
                <a:prstClr val="black"/>
              </a:solidFill>
              <a:latin typeface="Proxima Nova Rg" panose="02000506030000020004" pitchFamily="2" charset="0"/>
            </a:endParaRPr>
          </a:p>
        </p:txBody>
      </p:sp>
      <p:sp>
        <p:nvSpPr>
          <p:cNvPr id="1048663" name="object 17"/>
          <p:cNvSpPr txBox="1"/>
          <p:nvPr/>
        </p:nvSpPr>
        <p:spPr>
          <a:xfrm>
            <a:off x="283996" y="997879"/>
            <a:ext cx="4771656" cy="382156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spcBef>
                <a:spcPts val="100"/>
              </a:spcBef>
            </a:pPr>
            <a:r>
              <a:rPr b="1" dirty="0" sz="2400" lang="ru-RU" spc="-10" smtClean="0">
                <a:solidFill>
                  <a:srgbClr val="FFFFFF"/>
                </a:solidFill>
                <a:latin typeface="PROXIMANOVA-EXTRABOLD" panose="02000506030000020004" pitchFamily="2" charset="0"/>
                <a:cs typeface="Proxima Nova Bl"/>
              </a:rPr>
              <a:t>КАДРОВЫЙ ПРОФИЛЬ</a:t>
            </a:r>
            <a:endParaRPr b="1" dirty="0" sz="2400">
              <a:solidFill>
                <a:prstClr val="black"/>
              </a:solidFill>
              <a:latin typeface="PROXIMANOVA-EXTRABOLD" panose="02000506030000020004" pitchFamily="2" charset="0"/>
              <a:cs typeface="Proxima Nova Bl"/>
            </a:endParaRPr>
          </a:p>
        </p:txBody>
      </p:sp>
      <p:sp>
        <p:nvSpPr>
          <p:cNvPr id="1048664" name="Прямоугольник 8"/>
          <p:cNvSpPr/>
          <p:nvPr/>
        </p:nvSpPr>
        <p:spPr>
          <a:xfrm flipV="1">
            <a:off x="5821680" y="6789682"/>
            <a:ext cx="6370320" cy="84083"/>
          </a:xfrm>
          <a:prstGeom prst="rect"/>
          <a:solidFill>
            <a:srgbClr val="597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ru-RU">
              <a:solidFill>
                <a:prstClr val="white"/>
              </a:solidFill>
            </a:endParaRPr>
          </a:p>
        </p:txBody>
      </p:sp>
      <p:sp>
        <p:nvSpPr>
          <p:cNvPr id="1048665" name="object 12"/>
          <p:cNvSpPr txBox="1"/>
          <p:nvPr/>
        </p:nvSpPr>
        <p:spPr>
          <a:xfrm>
            <a:off x="490546" y="4696416"/>
            <a:ext cx="6127871" cy="1343660"/>
          </a:xfrm>
          <a:prstGeom prst="rect"/>
        </p:spPr>
        <p:txBody>
          <a:bodyPr bIns="0" lIns="0" rIns="0" rtlCol="0" tIns="10160" vert="horz" wrap="square">
            <a:spAutoFit/>
          </a:bodyPr>
          <a:p>
            <a:pPr algn="just" marL="12700" marR="5080">
              <a:lnSpc>
                <a:spcPct val="101000"/>
              </a:lnSpc>
              <a:spcBef>
                <a:spcPts val="80"/>
              </a:spcBef>
            </a:pPr>
            <a:r>
              <a:rPr dirty="0" lang="ru-RU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При </a:t>
            </a:r>
            <a:r>
              <a:rPr b="1" dirty="0" lang="ru-RU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аттестации</a:t>
            </a:r>
            <a:r>
              <a:rPr dirty="0" lang="ru-RU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b="1" dirty="0" lang="ru-RU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педагогических работников</a:t>
            </a:r>
            <a:r>
              <a:rPr dirty="0" lang="ru-RU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, участвующих в реализации программ </a:t>
            </a:r>
            <a:r>
              <a:rPr b="1" dirty="0" lang="ru-RU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спортивной подготовки</a:t>
            </a:r>
            <a:r>
              <a:rPr dirty="0" lang="ru-RU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, </a:t>
            </a:r>
            <a:r>
              <a:rPr dirty="0" lang="ru-RU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также учитываются </a:t>
            </a:r>
            <a:r>
              <a:rPr dirty="0" lang="ru-RU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государственные награды, почетные </a:t>
            </a:r>
            <a:r>
              <a:rPr dirty="0" lang="ru-RU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звания, ведомственные знаки отличия</a:t>
            </a:r>
            <a:endParaRPr dirty="0">
              <a:solidFill>
                <a:schemeClr val="accent1">
                  <a:lumMod val="50000"/>
                </a:schemeClr>
              </a:solidFill>
              <a:cs typeface="Proxima Nova Rg"/>
            </a:endParaRPr>
          </a:p>
        </p:txBody>
      </p:sp>
      <p:sp>
        <p:nvSpPr>
          <p:cNvPr id="1048666" name="Прямоугольник 5"/>
          <p:cNvSpPr/>
          <p:nvPr/>
        </p:nvSpPr>
        <p:spPr>
          <a:xfrm>
            <a:off x="814122" y="6318751"/>
            <a:ext cx="4361180" cy="358140"/>
          </a:xfrm>
          <a:prstGeom prst="rect"/>
        </p:spPr>
        <p:txBody>
          <a:bodyPr wrap="none">
            <a:spAutoFit/>
          </a:bodyPr>
          <a:p>
            <a:r>
              <a:rPr dirty="0" lang="ru-RU">
                <a:solidFill>
                  <a:prstClr val="black"/>
                </a:solidFill>
              </a:rPr>
              <a:t>#УЧИСЬВОВЛАДИМИРСКОЙОБЛАСТИ </a:t>
            </a:r>
          </a:p>
        </p:txBody>
      </p:sp>
      <p:sp>
        <p:nvSpPr>
          <p:cNvPr id="1048667" name="Прямоугольник 6"/>
          <p:cNvSpPr/>
          <p:nvPr/>
        </p:nvSpPr>
        <p:spPr>
          <a:xfrm>
            <a:off x="7674791" y="3538040"/>
            <a:ext cx="4291814" cy="1056640"/>
          </a:xfrm>
          <a:prstGeom prst="rect"/>
        </p:spPr>
        <p:txBody>
          <a:bodyPr wrap="square">
            <a:spAutoFit/>
          </a:bodyPr>
          <a:p>
            <a:pPr algn="just"/>
            <a:r>
              <a:rPr dirty="0" sz="1600" 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Профессиональные конкурсы, проводимые Министерством просвещения Российской Федерации (кроме интернет-конкурсов) *</a:t>
            </a:r>
            <a:endParaRPr dirty="0" sz="1600"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68" name="object 17"/>
          <p:cNvSpPr txBox="1"/>
          <p:nvPr/>
        </p:nvSpPr>
        <p:spPr>
          <a:xfrm>
            <a:off x="7813499" y="1895572"/>
            <a:ext cx="2310102" cy="505267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 marL="12700">
              <a:spcBef>
                <a:spcPts val="100"/>
              </a:spcBef>
            </a:pPr>
            <a:r>
              <a:rPr b="1" dirty="0" sz="3200" lang="ru-RU" spc="-10" smtClean="0">
                <a:solidFill>
                  <a:srgbClr val="FFFFFF"/>
                </a:solidFill>
                <a:latin typeface="PROXIMANOVA-EXTRABOLD" panose="02000506030000020004" pitchFamily="2" charset="0"/>
                <a:cs typeface="Proxima Nova Bl"/>
              </a:rPr>
              <a:t>ЗАДАЧИ</a:t>
            </a:r>
            <a:endParaRPr b="1" dirty="0" sz="3200">
              <a:solidFill>
                <a:prstClr val="black"/>
              </a:solidFill>
              <a:latin typeface="PROXIMANOVA-EXTRABOLD" panose="02000506030000020004" pitchFamily="2" charset="0"/>
              <a:cs typeface="Proxima Nova Bl"/>
            </a:endParaRPr>
          </a:p>
        </p:txBody>
      </p:sp>
      <p:sp>
        <p:nvSpPr>
          <p:cNvPr id="1048669" name="AutoShape 2" descr="https://prorisuem.ru/foto/6475/risunok_na_temu_god_pedagoga_i_nastavnika_2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45" name="object 18"/>
          <p:cNvGrpSpPr/>
          <p:nvPr/>
        </p:nvGrpSpPr>
        <p:grpSpPr>
          <a:xfrm>
            <a:off x="9107638" y="2827277"/>
            <a:ext cx="488315" cy="486409"/>
            <a:chOff x="839685" y="1654351"/>
            <a:chExt cx="488315" cy="486409"/>
          </a:xfrm>
        </p:grpSpPr>
        <p:sp>
          <p:nvSpPr>
            <p:cNvPr id="1048670" name="object 19"/>
            <p:cNvSpPr/>
            <p:nvPr/>
          </p:nvSpPr>
          <p:spPr>
            <a:xfrm>
              <a:off x="839685" y="1654351"/>
              <a:ext cx="488315" cy="486409"/>
            </a:xfrm>
            <a:custGeom>
              <a:avLst/>
              <a:ahLst/>
              <a:rect l="l" t="t" r="r" b="b"/>
              <a:pathLst>
                <a:path w="488315" h="486410">
                  <a:moveTo>
                    <a:pt x="439661" y="0"/>
                  </a:moveTo>
                  <a:lnTo>
                    <a:pt x="48425" y="0"/>
                  </a:lnTo>
                  <a:lnTo>
                    <a:pt x="26844" y="3051"/>
                  </a:lnTo>
                  <a:lnTo>
                    <a:pt x="11777" y="12342"/>
                  </a:lnTo>
                  <a:lnTo>
                    <a:pt x="2928" y="28194"/>
                  </a:lnTo>
                  <a:lnTo>
                    <a:pt x="0" y="50927"/>
                  </a:lnTo>
                  <a:lnTo>
                    <a:pt x="88" y="340588"/>
                  </a:lnTo>
                  <a:lnTo>
                    <a:pt x="3071" y="362231"/>
                  </a:lnTo>
                  <a:lnTo>
                    <a:pt x="11906" y="377536"/>
                  </a:lnTo>
                  <a:lnTo>
                    <a:pt x="26685" y="386672"/>
                  </a:lnTo>
                  <a:lnTo>
                    <a:pt x="47497" y="389813"/>
                  </a:lnTo>
                  <a:lnTo>
                    <a:pt x="118641" y="389650"/>
                  </a:lnTo>
                  <a:lnTo>
                    <a:pt x="154202" y="389769"/>
                  </a:lnTo>
                  <a:lnTo>
                    <a:pt x="201831" y="391981"/>
                  </a:lnTo>
                  <a:lnTo>
                    <a:pt x="268568" y="424194"/>
                  </a:lnTo>
                  <a:lnTo>
                    <a:pt x="365950" y="486156"/>
                  </a:lnTo>
                  <a:lnTo>
                    <a:pt x="365950" y="389978"/>
                  </a:lnTo>
                  <a:lnTo>
                    <a:pt x="437972" y="389978"/>
                  </a:lnTo>
                  <a:lnTo>
                    <a:pt x="460638" y="386810"/>
                  </a:lnTo>
                  <a:lnTo>
                    <a:pt x="476173" y="377509"/>
                  </a:lnTo>
                  <a:lnTo>
                    <a:pt x="485117" y="361409"/>
                  </a:lnTo>
                  <a:lnTo>
                    <a:pt x="488010" y="337845"/>
                  </a:lnTo>
                  <a:lnTo>
                    <a:pt x="488010" y="50927"/>
                  </a:lnTo>
                  <a:lnTo>
                    <a:pt x="485097" y="28135"/>
                  </a:lnTo>
                  <a:lnTo>
                    <a:pt x="476299" y="12290"/>
                  </a:lnTo>
                  <a:lnTo>
                    <a:pt x="461269" y="3031"/>
                  </a:lnTo>
                  <a:lnTo>
                    <a:pt x="439661" y="0"/>
                  </a:lnTo>
                  <a:close/>
                </a:path>
              </a:pathLst>
            </a:custGeom>
            <a:solidFill>
              <a:srgbClr val="2D67AC"/>
            </a:solidFill>
          </p:spPr>
          <p:txBody>
            <a:bodyPr bIns="0" lIns="0" rIns="0" rtlCol="0" tIns="0" wrap="square"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48671" name="object 20"/>
            <p:cNvSpPr/>
            <p:nvPr/>
          </p:nvSpPr>
          <p:spPr>
            <a:xfrm>
              <a:off x="896518" y="1741271"/>
              <a:ext cx="374650" cy="205740"/>
            </a:xfrm>
            <a:custGeom>
              <a:avLst/>
              <a:ahLst/>
              <a:rect l="l" t="t" r="r" b="b"/>
              <a:pathLst>
                <a:path w="374650" h="205739">
                  <a:moveTo>
                    <a:pt x="374307" y="163499"/>
                  </a:moveTo>
                  <a:lnTo>
                    <a:pt x="128714" y="163499"/>
                  </a:lnTo>
                  <a:lnTo>
                    <a:pt x="128714" y="205714"/>
                  </a:lnTo>
                  <a:lnTo>
                    <a:pt x="374307" y="205714"/>
                  </a:lnTo>
                  <a:lnTo>
                    <a:pt x="374307" y="163499"/>
                  </a:lnTo>
                  <a:close/>
                </a:path>
                <a:path w="374650" h="205739">
                  <a:moveTo>
                    <a:pt x="374307" y="79565"/>
                  </a:moveTo>
                  <a:lnTo>
                    <a:pt x="0" y="79565"/>
                  </a:lnTo>
                  <a:lnTo>
                    <a:pt x="0" y="121818"/>
                  </a:lnTo>
                  <a:lnTo>
                    <a:pt x="374307" y="121818"/>
                  </a:lnTo>
                  <a:lnTo>
                    <a:pt x="374307" y="79565"/>
                  </a:lnTo>
                  <a:close/>
                </a:path>
                <a:path w="374650" h="205739">
                  <a:moveTo>
                    <a:pt x="374307" y="0"/>
                  </a:moveTo>
                  <a:lnTo>
                    <a:pt x="0" y="0"/>
                  </a:lnTo>
                  <a:lnTo>
                    <a:pt x="0" y="42214"/>
                  </a:lnTo>
                  <a:lnTo>
                    <a:pt x="374307" y="42214"/>
                  </a:lnTo>
                  <a:lnTo>
                    <a:pt x="374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48672" name="object 12"/>
          <p:cNvSpPr txBox="1"/>
          <p:nvPr/>
        </p:nvSpPr>
        <p:spPr>
          <a:xfrm>
            <a:off x="9785884" y="2987732"/>
            <a:ext cx="2454892" cy="321114"/>
          </a:xfrm>
          <a:prstGeom prst="rect"/>
        </p:spPr>
        <p:txBody>
          <a:bodyPr bIns="0" lIns="0" rIns="0" rtlCol="0" tIns="10160" vert="horz" wrap="square">
            <a:spAutoFit/>
          </a:bodyPr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b="1" dirty="0" sz="2000" lang="ru-RU" spc="-20" smtClean="0">
                <a:solidFill>
                  <a:prstClr val="black"/>
                </a:solidFill>
                <a:cs typeface="Proxima Nova Rg"/>
              </a:rPr>
              <a:t>КАКИЕ КОНКУРСЫ?</a:t>
            </a:r>
            <a:endParaRPr dirty="0" sz="2000">
              <a:solidFill>
                <a:prstClr val="black"/>
              </a:solidFill>
              <a:cs typeface="Proxima Nova Rg"/>
            </a:endParaRPr>
          </a:p>
        </p:txBody>
      </p:sp>
      <p:sp>
        <p:nvSpPr>
          <p:cNvPr id="1048673" name="object 12"/>
          <p:cNvSpPr txBox="1"/>
          <p:nvPr/>
        </p:nvSpPr>
        <p:spPr>
          <a:xfrm>
            <a:off x="7749058" y="5038614"/>
            <a:ext cx="4198431" cy="1267460"/>
          </a:xfrm>
          <a:prstGeom prst="rect"/>
        </p:spPr>
        <p:txBody>
          <a:bodyPr bIns="0" lIns="0" rIns="0" rtlCol="0" tIns="10160" vert="horz" wrap="square">
            <a:spAutoFit/>
          </a:bodyPr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dirty="0" sz="1600" lang="ru-RU" smtClean="0">
                <a:solidFill>
                  <a:srgbClr val="000000"/>
                </a:solidFill>
                <a:ea typeface="Calibri"/>
                <a:cs typeface="Times New Roman" pitchFamily="18" charset="0"/>
              </a:rPr>
              <a:t>*</a:t>
            </a:r>
            <a:r>
              <a:rPr dirty="0" sz="1400" lang="ru-RU" smtClean="0">
                <a:solidFill>
                  <a:srgbClr val="000000"/>
                </a:solidFill>
                <a:ea typeface="Calibri"/>
                <a:cs typeface="Times New Roman" pitchFamily="18" charset="0"/>
              </a:rPr>
              <a:t>Приказ </a:t>
            </a:r>
            <a:r>
              <a:rPr dirty="0" sz="1400" lang="ru-RU">
                <a:solidFill>
                  <a:srgbClr val="000000"/>
                </a:solidFill>
                <a:ea typeface="Calibri"/>
                <a:cs typeface="Times New Roman" pitchFamily="18" charset="0"/>
              </a:rPr>
              <a:t>Министерства образования и молодежной </a:t>
            </a:r>
            <a:r>
              <a:rPr dirty="0" sz="1400" lang="ru-RU" smtClean="0">
                <a:solidFill>
                  <a:srgbClr val="000000"/>
                </a:solidFill>
                <a:ea typeface="Calibri"/>
                <a:cs typeface="Times New Roman" pitchFamily="18" charset="0"/>
              </a:rPr>
              <a:t>политики Владимирской </a:t>
            </a:r>
            <a:r>
              <a:rPr dirty="0" sz="1400" lang="ru-RU">
                <a:solidFill>
                  <a:srgbClr val="000000"/>
                </a:solidFill>
                <a:ea typeface="Calibri"/>
                <a:cs typeface="Times New Roman" pitchFamily="18" charset="0"/>
              </a:rPr>
              <a:t>области от 07.09.2023 № </a:t>
            </a:r>
            <a:r>
              <a:rPr dirty="0" sz="1400" lang="ru-RU" smtClean="0">
                <a:solidFill>
                  <a:srgbClr val="000000"/>
                </a:solidFill>
                <a:ea typeface="Calibri"/>
                <a:cs typeface="Times New Roman" pitchFamily="18" charset="0"/>
              </a:rPr>
              <a:t>32-н «О внесении изменений в постановление департамента образования администрации Владимирской области от 11.12.2015 №1»</a:t>
            </a:r>
            <a:endParaRPr dirty="0" sz="14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48674" name="Прямоугольник 1"/>
          <p:cNvSpPr/>
          <p:nvPr/>
        </p:nvSpPr>
        <p:spPr>
          <a:xfrm>
            <a:off x="5553696" y="497458"/>
            <a:ext cx="3141979" cy="396241"/>
          </a:xfrm>
          <a:prstGeom prst="rect"/>
        </p:spPr>
        <p:txBody>
          <a:bodyPr wrap="none">
            <a:spAutoFit/>
          </a:bodyPr>
          <a:p>
            <a:r>
              <a:rPr dirty="0" sz="2000" lang="ru-RU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государственных наград</a:t>
            </a:r>
            <a:endParaRPr dirty="0" lang="ru-RU"/>
          </a:p>
        </p:txBody>
      </p:sp>
      <p:sp>
        <p:nvSpPr>
          <p:cNvPr id="1048675" name="Прямоугольник 4"/>
          <p:cNvSpPr/>
          <p:nvPr/>
        </p:nvSpPr>
        <p:spPr>
          <a:xfrm>
            <a:off x="5700548" y="1166222"/>
            <a:ext cx="2291080" cy="396241"/>
          </a:xfrm>
          <a:prstGeom prst="rect"/>
        </p:spPr>
        <p:txBody>
          <a:bodyPr wrap="none">
            <a:spAutoFit/>
          </a:bodyPr>
          <a:p>
            <a:r>
              <a:rPr dirty="0" sz="2000" lang="ru-RU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почетных званий</a:t>
            </a:r>
            <a:endParaRPr dirty="0" lang="ru-RU"/>
          </a:p>
        </p:txBody>
      </p:sp>
      <p:sp>
        <p:nvSpPr>
          <p:cNvPr id="1048676" name="Прямоугольник 10"/>
          <p:cNvSpPr/>
          <p:nvPr/>
        </p:nvSpPr>
        <p:spPr>
          <a:xfrm>
            <a:off x="9644521" y="946173"/>
            <a:ext cx="2302968" cy="1005840"/>
          </a:xfrm>
          <a:prstGeom prst="rect"/>
        </p:spPr>
        <p:txBody>
          <a:bodyPr wrap="square">
            <a:spAutoFit/>
          </a:bodyPr>
          <a:p>
            <a:r>
              <a:rPr dirty="0" sz="2000"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 </a:t>
            </a:r>
            <a:r>
              <a:rPr dirty="0" sz="2000" lang="ru-RU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достижения в педагогической деятельности</a:t>
            </a:r>
            <a:endParaRPr dirty="0"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8677" name="Прямоугольник 11"/>
          <p:cNvSpPr/>
          <p:nvPr/>
        </p:nvSpPr>
        <p:spPr>
          <a:xfrm>
            <a:off x="5654529" y="1689683"/>
            <a:ext cx="3093202" cy="1615439"/>
          </a:xfrm>
          <a:prstGeom prst="rect"/>
        </p:spPr>
        <p:txBody>
          <a:bodyPr wrap="square">
            <a:spAutoFit/>
          </a:bodyPr>
          <a:p>
            <a:r>
              <a:rPr dirty="0" sz="2000" lang="ru-RU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сведений о награждении за участие в профессиональных конкурсах</a:t>
            </a:r>
            <a:endParaRPr dirty="0" lang="ru-RU"/>
          </a:p>
        </p:txBody>
      </p:sp>
      <p:pic>
        <p:nvPicPr>
          <p:cNvPr id="209716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047815" y="507452"/>
            <a:ext cx="371475" cy="371475"/>
          </a:xfrm>
          <a:prstGeom prst="rect"/>
          <a:noFill/>
          <a:ln>
            <a:noFill/>
          </a:ln>
          <a:effectLst/>
        </p:spPr>
      </p:pic>
      <p:pic>
        <p:nvPicPr>
          <p:cNvPr id="2097162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040995" y="1166222"/>
            <a:ext cx="371475" cy="360682"/>
          </a:xfrm>
          <a:prstGeom prst="rect"/>
          <a:noFill/>
          <a:ln>
            <a:noFill/>
          </a:ln>
          <a:effectLst/>
        </p:spPr>
      </p:pic>
      <p:sp>
        <p:nvSpPr>
          <p:cNvPr id="1048678" name="object 15"/>
          <p:cNvSpPr/>
          <p:nvPr/>
        </p:nvSpPr>
        <p:spPr>
          <a:xfrm>
            <a:off x="5076925" y="476710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bIns="0" lIns="0" rIns="0" rtlCol="0" tIns="0" wrap="square"/>
          <a:p/>
        </p:txBody>
      </p:sp>
      <p:pic>
        <p:nvPicPr>
          <p:cNvPr id="2097163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073432" y="1154476"/>
            <a:ext cx="439738" cy="384175"/>
          </a:xfrm>
          <a:prstGeom prst="rect"/>
          <a:noFill/>
          <a:ln>
            <a:noFill/>
          </a:ln>
          <a:effectLst/>
        </p:spPr>
      </p:pic>
      <p:pic>
        <p:nvPicPr>
          <p:cNvPr id="2097164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9027853" y="435351"/>
            <a:ext cx="487362" cy="487363"/>
          </a:xfrm>
          <a:prstGeom prst="rect"/>
          <a:noFill/>
          <a:ln>
            <a:noFill/>
          </a:ln>
          <a:effectLst/>
        </p:spPr>
      </p:pic>
      <p:sp>
        <p:nvSpPr>
          <p:cNvPr id="1048679" name="object 12"/>
          <p:cNvSpPr txBox="1"/>
          <p:nvPr/>
        </p:nvSpPr>
        <p:spPr>
          <a:xfrm>
            <a:off x="9817464" y="476710"/>
            <a:ext cx="2003425" cy="321114"/>
          </a:xfrm>
          <a:prstGeom prst="rect"/>
        </p:spPr>
        <p:txBody>
          <a:bodyPr bIns="0" lIns="0" rIns="0" rtlCol="0" tIns="10160" vert="horz" wrap="square">
            <a:spAutoFit/>
          </a:bodyPr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b="1" dirty="0" sz="2000" lang="ru-RU" spc="-20" smtClean="0">
                <a:solidFill>
                  <a:prstClr val="black"/>
                </a:solidFill>
                <a:cs typeface="Proxima Nova Rg"/>
              </a:rPr>
              <a:t>ЗА ЧТО?</a:t>
            </a:r>
            <a:endParaRPr dirty="0" sz="2000">
              <a:solidFill>
                <a:prstClr val="black"/>
              </a:solidFill>
              <a:cs typeface="Proxima Nova Rg"/>
            </a:endParaRPr>
          </a:p>
        </p:txBody>
      </p:sp>
      <p:pic>
        <p:nvPicPr>
          <p:cNvPr id="209716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031152" y="1826040"/>
            <a:ext cx="371475" cy="371475"/>
          </a:xfrm>
          <a:prstGeom prst="rect"/>
          <a:noFill/>
          <a:ln>
            <a:noFill/>
          </a:ln>
          <a:effectLst/>
        </p:spPr>
      </p:pic>
      <p:sp>
        <p:nvSpPr>
          <p:cNvPr id="1048680" name="object 15"/>
          <p:cNvSpPr/>
          <p:nvPr/>
        </p:nvSpPr>
        <p:spPr>
          <a:xfrm>
            <a:off x="5055652" y="1851325"/>
            <a:ext cx="436245" cy="382905"/>
          </a:xfrm>
          <a:custGeom>
            <a:avLst/>
            <a:ah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bIns="0" lIns="0" rIns="0" rtlCol="0" tIns="0" wrap="square"/>
          <a:p/>
        </p:txBody>
      </p:sp>
      <p:sp>
        <p:nvSpPr>
          <p:cNvPr id="1048681" name="object 17"/>
          <p:cNvSpPr txBox="1"/>
          <p:nvPr/>
        </p:nvSpPr>
        <p:spPr>
          <a:xfrm>
            <a:off x="490546" y="507452"/>
            <a:ext cx="4224003" cy="1358900"/>
          </a:xfrm>
          <a:prstGeom prst="rect"/>
          <a:solidFill>
            <a:srgbClr val="2D67AC"/>
          </a:solidFill>
        </p:spPr>
        <p:txBody>
          <a:bodyPr bIns="0" lIns="0" rIns="0" rtlCol="0" tIns="12700" vert="horz" wrap="square">
            <a:spAutoFit/>
          </a:bodyPr>
          <a:p>
            <a:pPr algn="ctr" marL="12700">
              <a:lnSpc>
                <a:spcPct val="100000"/>
              </a:lnSpc>
              <a:spcBef>
                <a:spcPts val="100"/>
              </a:spcBef>
            </a:pPr>
            <a:endParaRPr b="1" dirty="0" sz="800" lang="ru-RU" spc="-10" smtClean="0">
              <a:solidFill>
                <a:srgbClr val="FFFFFF"/>
              </a:solidFill>
              <a:latin typeface="PROXIMANOVA-EXTRABOLD" panose="02000506030000020004" pitchFamily="2" charset="0"/>
              <a:cs typeface="Proxima Nova Bl"/>
            </a:endParaRPr>
          </a:p>
          <a:p>
            <a:pPr algn="ctr" marL="12700">
              <a:lnSpc>
                <a:spcPct val="100000"/>
              </a:lnSpc>
              <a:spcBef>
                <a:spcPts val="100"/>
              </a:spcBef>
            </a:pPr>
            <a:r>
              <a:rPr dirty="0" sz="2000" lang="ru-RU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Аттестация  </a:t>
            </a:r>
            <a:r>
              <a:rPr dirty="0" sz="2000" lang="ru-RU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педагогических работников осуществляется </a:t>
            </a:r>
            <a:r>
              <a:rPr dirty="0" sz="2000" lang="ru-RU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основе </a:t>
            </a:r>
            <a:r>
              <a:rPr dirty="0" sz="2000" lang="ru-RU" u="sng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сведений, подтверждающих </a:t>
            </a:r>
            <a:r>
              <a:rPr dirty="0" sz="2000" lang="ru-RU" u="sng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наличие </a:t>
            </a:r>
            <a:endParaRPr b="1" dirty="0" sz="2000" lang="ru-RU" spc="-10" u="sng" smtClean="0">
              <a:solidFill>
                <a:schemeClr val="bg1"/>
              </a:solidFill>
              <a:latin typeface="PROXIMANOVA-EXTRABOLD" panose="02000506030000020004" pitchFamily="2" charset="0"/>
              <a:cs typeface="Proxima Nova Bl"/>
            </a:endParaRPr>
          </a:p>
        </p:txBody>
      </p:sp>
      <p:sp>
        <p:nvSpPr>
          <p:cNvPr id="1048682" name="object 17"/>
          <p:cNvSpPr txBox="1"/>
          <p:nvPr/>
        </p:nvSpPr>
        <p:spPr>
          <a:xfrm>
            <a:off x="673239" y="2352607"/>
            <a:ext cx="3778181" cy="1701800"/>
          </a:xfrm>
          <a:prstGeom prst="rect"/>
          <a:solidFill>
            <a:schemeClr val="accent1">
              <a:lumMod val="40000"/>
              <a:lumOff val="60000"/>
            </a:schemeClr>
          </a:solidFill>
        </p:spPr>
        <p:txBody>
          <a:bodyPr bIns="0" lIns="0" rIns="0" rtlCol="0" tIns="12700" vert="horz" wrap="square">
            <a:spAutoFit/>
          </a:bodyPr>
          <a:p>
            <a:pPr algn="ctr" lvl="0">
              <a:spcAft>
                <a:spcPts val="750"/>
              </a:spcAft>
            </a:pPr>
            <a:r>
              <a:rPr dirty="0" sz="1600" kern="0" lang="ru-RU">
                <a:ea typeface="Calibri"/>
              </a:rPr>
              <a:t>Приказ Министерства просвещения Российской Федерации от </a:t>
            </a:r>
            <a:r>
              <a:rPr dirty="0" sz="1600" kern="0" lang="ru-RU" smtClean="0">
                <a:ea typeface="Calibri"/>
              </a:rPr>
              <a:t>24 марта </a:t>
            </a:r>
            <a:r>
              <a:rPr dirty="0" sz="1600" kern="0" lang="ru-RU">
                <a:ea typeface="Calibri"/>
              </a:rPr>
              <a:t>2023 № 196 «Об утверждении Порядка аттестации педагогических работников организаций, осуществляющих образовательную деятельность»</a:t>
            </a:r>
            <a:endParaRPr dirty="0" sz="1600" kern="0" lang="ru-RU">
              <a:ea typeface="Times New Roman"/>
              <a:cs typeface="Times New Roman"/>
            </a:endParaRPr>
          </a:p>
        </p:txBody>
      </p:sp>
      <p:sp>
        <p:nvSpPr>
          <p:cNvPr id="1048683" name="object 12"/>
          <p:cNvSpPr txBox="1"/>
          <p:nvPr/>
        </p:nvSpPr>
        <p:spPr>
          <a:xfrm>
            <a:off x="7813499" y="1856223"/>
            <a:ext cx="4509157" cy="311111"/>
          </a:xfrm>
          <a:prstGeom prst="rect"/>
        </p:spPr>
        <p:txBody>
          <a:bodyPr bIns="0" lIns="0" rIns="0" rtlCol="0" tIns="10160" vert="horz" wrap="square">
            <a:spAutoFit/>
          </a:bodyPr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b="1" dirty="0" sz="2000" lang="ru-RU" spc="-20" smtClean="0">
                <a:solidFill>
                  <a:prstClr val="black"/>
                </a:solidFill>
                <a:cs typeface="Proxima Nova Rg"/>
              </a:rPr>
              <a:t> </a:t>
            </a:r>
            <a:endParaRPr dirty="0" sz="2000">
              <a:solidFill>
                <a:prstClr val="black"/>
              </a:solidFill>
              <a:cs typeface="Proxima Nova Rg"/>
            </a:endParaRPr>
          </a:p>
        </p:txBody>
      </p:sp>
    </p:spTree>
  </p:cSld>
  <p:clrMapOvr>
    <a:masterClrMapping/>
  </p:clrMapOvr>
  <p:timing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ЦВЕТОВАЯ ГАММА</dc:title>
  <dc:creator>Alisha 98</dc:creator>
  <cp:lastModifiedBy>Парфенова Наталья Михайловна</cp:lastModifiedBy>
  <dcterms:created xsi:type="dcterms:W3CDTF">2023-07-21T03:03:29Z</dcterms:created>
  <dcterms:modified xsi:type="dcterms:W3CDTF">2000-01-13T12:42:00Z</dcterms:modified>
</cp:coreProperties>
</file>