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0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0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XO Orie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43"/>
          <p:cNvGrpSpPr/>
          <p:nvPr/>
        </p:nvGrpSpPr>
        <p:grpSpPr>
          <a:xfrm>
            <a:off x="0" y="-8640"/>
            <a:ext cx="12191400" cy="6866640"/>
            <a:chOff x="0" y="-8640"/>
            <a:chExt cx="12191400" cy="6866640"/>
          </a:xfrm>
        </p:grpSpPr>
        <p:sp>
          <p:nvSpPr>
            <p:cNvPr id="1" name="Straight Connector 19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Straight Connector 20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Isosceles Triangle 1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XO Oriel"/>
              </a:rPr>
              <a:t>Для правки текста заглавия щёлкните мышью</a:t>
            </a:r>
            <a:endParaRPr b="0" lang="ru-RU" sz="4400" spc="-1" strike="noStrike">
              <a:latin typeface="XO Orie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XO Oriel"/>
              </a:rPr>
              <a:t>Для правки структуры щёлкните мышью</a:t>
            </a:r>
            <a:endParaRPr b="0" lang="ru-RU" sz="3200" spc="-1" strike="noStrike"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XO Oriel"/>
              </a:rPr>
              <a:t>Второй уровень структуры</a:t>
            </a:r>
            <a:endParaRPr b="0" lang="ru-RU" sz="2800" spc="-1" strike="noStrike"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XO Oriel"/>
              </a:rPr>
              <a:t>Третий уровень структуры</a:t>
            </a:r>
            <a:endParaRPr b="0" lang="ru-RU" sz="2400" spc="-1" strike="noStrike"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XO Oriel"/>
              </a:rPr>
              <a:t>Четвёртый уровень структуры</a:t>
            </a:r>
            <a:endParaRPr b="0" lang="ru-RU" sz="2000" spc="-1" strike="noStrike"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Пятый уровень структуры</a:t>
            </a:r>
            <a:endParaRPr b="0" lang="ru-RU" sz="2000" spc="-1" strike="noStrike"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Шестой уровень структуры</a:t>
            </a:r>
            <a:endParaRPr b="0" lang="ru-RU" sz="2000" spc="-1" strike="noStrike"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Седьмой уровень структуры</a:t>
            </a:r>
            <a:endParaRPr b="0" lang="ru-RU" sz="2000" spc="-1" strike="noStrike">
              <a:latin typeface="XO Ori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3"/>
          <p:cNvGrpSpPr/>
          <p:nvPr/>
        </p:nvGrpSpPr>
        <p:grpSpPr>
          <a:xfrm>
            <a:off x="0" y="-8640"/>
            <a:ext cx="12191400" cy="6866640"/>
            <a:chOff x="0" y="-8640"/>
            <a:chExt cx="12191400" cy="6866640"/>
          </a:xfrm>
        </p:grpSpPr>
        <p:sp>
          <p:nvSpPr>
            <p:cNvPr id="50" name="Straight Connector 19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1" name="Straight Connector 20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2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3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4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5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6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7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8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9" name="Isosceles Triangle 1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60" name="Group 15"/>
          <p:cNvGrpSpPr/>
          <p:nvPr/>
        </p:nvGrpSpPr>
        <p:grpSpPr>
          <a:xfrm>
            <a:off x="0" y="-8640"/>
            <a:ext cx="12191400" cy="6866640"/>
            <a:chOff x="0" y="-8640"/>
            <a:chExt cx="12191400" cy="6866640"/>
          </a:xfrm>
        </p:grpSpPr>
        <p:sp>
          <p:nvSpPr>
            <p:cNvPr id="61" name="Freeform 14"/>
            <p:cNvSpPr/>
            <p:nvPr/>
          </p:nvSpPr>
          <p:spPr>
            <a:xfrm>
              <a:off x="0" y="-7920"/>
              <a:ext cx="862920" cy="5697360"/>
            </a:xfrm>
            <a:custGeom>
              <a:avLst/>
              <a:gdLst/>
              <a:ah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2" name="Straight Connector 18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3" name="Straight Connector 19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4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5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6" name="Isosceles Triangle 22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7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8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9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0" name="Isosceles Triangle 26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080" cy="1320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latin typeface="XO Oriel"/>
              </a:rPr>
              <a:t>Для правки текста заглавия щёлкните мышью</a:t>
            </a:r>
            <a:endParaRPr b="0" lang="ru-RU" sz="1800" spc="-1" strike="noStrike">
              <a:latin typeface="XO Orie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XO Oriel"/>
              </a:rPr>
              <a:t>Для правки структуры щёлкните мышью</a:t>
            </a:r>
            <a:endParaRPr b="0" lang="ru-RU" sz="3200" spc="-1" strike="noStrike"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XO Oriel"/>
              </a:rPr>
              <a:t>Второй уровень структуры</a:t>
            </a:r>
            <a:endParaRPr b="0" lang="ru-RU" sz="2800" spc="-1" strike="noStrike"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XO Oriel"/>
              </a:rPr>
              <a:t>Третий уровень структуры</a:t>
            </a:r>
            <a:endParaRPr b="0" lang="ru-RU" sz="2400" spc="-1" strike="noStrike"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XO Oriel"/>
              </a:rPr>
              <a:t>Четвёртый уровень структуры</a:t>
            </a:r>
            <a:endParaRPr b="0" lang="ru-RU" sz="2000" spc="-1" strike="noStrike"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Пятый уровень структуры</a:t>
            </a:r>
            <a:endParaRPr b="0" lang="ru-RU" sz="2000" spc="-1" strike="noStrike"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Шестой уровень структуры</a:t>
            </a:r>
            <a:endParaRPr b="0" lang="ru-RU" sz="2000" spc="-1" strike="noStrike"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Седьмой уровень структуры</a:t>
            </a:r>
            <a:endParaRPr b="0" lang="ru-RU" sz="2000" spc="-1" strike="noStrike">
              <a:latin typeface="XO Ori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43"/>
          <p:cNvGrpSpPr/>
          <p:nvPr/>
        </p:nvGrpSpPr>
        <p:grpSpPr>
          <a:xfrm>
            <a:off x="0" y="-8640"/>
            <a:ext cx="12191400" cy="6866640"/>
            <a:chOff x="0" y="-8640"/>
            <a:chExt cx="12191400" cy="6866640"/>
          </a:xfrm>
        </p:grpSpPr>
        <p:sp>
          <p:nvSpPr>
            <p:cNvPr id="110" name="Straight Connector 19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1" name="Straight Connector 20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2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3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4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5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6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7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8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9" name="Isosceles Triangle 1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XO Oriel"/>
              </a:rPr>
              <a:t>Для правки текста заглавия щёлкните мышью</a:t>
            </a:r>
            <a:endParaRPr b="0" lang="ru-RU" sz="4400" spc="-1" strike="noStrike">
              <a:latin typeface="XO Orie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XO Oriel"/>
              </a:rPr>
              <a:t>Для правки структуры щёлкните мышью</a:t>
            </a:r>
            <a:endParaRPr b="0" lang="ru-RU" sz="3200" spc="-1" strike="noStrike"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XO Oriel"/>
              </a:rPr>
              <a:t>Второй уровень структуры</a:t>
            </a:r>
            <a:endParaRPr b="0" lang="ru-RU" sz="2800" spc="-1" strike="noStrike"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XO Oriel"/>
              </a:rPr>
              <a:t>Третий уровень структуры</a:t>
            </a:r>
            <a:endParaRPr b="0" lang="ru-RU" sz="2400" spc="-1" strike="noStrike"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XO Oriel"/>
              </a:rPr>
              <a:t>Четвёртый уровень структуры</a:t>
            </a:r>
            <a:endParaRPr b="0" lang="ru-RU" sz="2000" spc="-1" strike="noStrike"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Пятый уровень структуры</a:t>
            </a:r>
            <a:endParaRPr b="0" lang="ru-RU" sz="2000" spc="-1" strike="noStrike"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Шестой уровень структуры</a:t>
            </a:r>
            <a:endParaRPr b="0" lang="ru-RU" sz="2000" spc="-1" strike="noStrike"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Седьмой уровень структуры</a:t>
            </a:r>
            <a:endParaRPr b="0" lang="ru-RU" sz="2000" spc="-1" strike="noStrike">
              <a:latin typeface="XO Ori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Group 43"/>
          <p:cNvGrpSpPr/>
          <p:nvPr/>
        </p:nvGrpSpPr>
        <p:grpSpPr>
          <a:xfrm>
            <a:off x="0" y="-8640"/>
            <a:ext cx="12191400" cy="6866640"/>
            <a:chOff x="0" y="-8640"/>
            <a:chExt cx="12191400" cy="6866640"/>
          </a:xfrm>
        </p:grpSpPr>
        <p:sp>
          <p:nvSpPr>
            <p:cNvPr id="159" name="Straight Connector 19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0" name="Straight Connector 20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1" name="Rectangle 23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2" name="Rectangle 2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3" name="Isosceles Triangle 23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4" name="Rectangle 2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5" name="Rectangle 2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6" name="Rectangle 2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7" name="Isosceles Triangle 27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8" name="Isosceles Triangle 18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XO Oriel"/>
              </a:rPr>
              <a:t>Для правки текста заглавия щёлкните мышью</a:t>
            </a:r>
            <a:endParaRPr b="0" lang="ru-RU" sz="4400" spc="-1" strike="noStrike">
              <a:latin typeface="XO Orie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XO Oriel"/>
              </a:rPr>
              <a:t>Для правки структуры щёлкните мышью</a:t>
            </a:r>
            <a:endParaRPr b="0" lang="ru-RU" sz="3200" spc="-1" strike="noStrike"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XO Oriel"/>
              </a:rPr>
              <a:t>Второй уровень структуры</a:t>
            </a:r>
            <a:endParaRPr b="0" lang="ru-RU" sz="2800" spc="-1" strike="noStrike"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XO Oriel"/>
              </a:rPr>
              <a:t>Третий уровень структуры</a:t>
            </a:r>
            <a:endParaRPr b="0" lang="ru-RU" sz="2400" spc="-1" strike="noStrike"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XO Oriel"/>
              </a:rPr>
              <a:t>Четвёртый уровень структуры</a:t>
            </a:r>
            <a:endParaRPr b="0" lang="ru-RU" sz="2000" spc="-1" strike="noStrike"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Пятый уровень структуры</a:t>
            </a:r>
            <a:endParaRPr b="0" lang="ru-RU" sz="2000" spc="-1" strike="noStrike"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Шестой уровень структуры</a:t>
            </a:r>
            <a:endParaRPr b="0" lang="ru-RU" sz="2000" spc="-1" strike="noStrike"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XO Oriel"/>
              </a:rPr>
              <a:t>Седьмой уровень структуры</a:t>
            </a:r>
            <a:endParaRPr b="0" lang="ru-RU" sz="2000" spc="-1" strike="noStrike">
              <a:latin typeface="XO Ori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Заголовок 1"/>
          <p:cNvSpPr/>
          <p:nvPr/>
        </p:nvSpPr>
        <p:spPr>
          <a:xfrm>
            <a:off x="775440" y="1928160"/>
            <a:ext cx="10229400" cy="18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Приложение № 1</a:t>
            </a:r>
            <a:br/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 к приказу Министерства образования </a:t>
            </a:r>
            <a:br/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и молодежной  политики </a:t>
            </a:r>
            <a:br/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Владимирской области</a:t>
            </a:r>
            <a:br/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от 01.09.2023 №1391</a:t>
            </a:r>
            <a:br/>
            <a:br/>
            <a:r>
              <a:rPr b="1" lang="ru-RU" sz="2400" spc="-1" strike="noStrike">
                <a:solidFill>
                  <a:srgbClr val="002060"/>
                </a:solidFill>
                <a:latin typeface="Times New Roman"/>
              </a:rPr>
              <a:t>Основания для установления первой / высшей квалификационной категории при проведении аттестации педагогических работников образовательных организаций по должности «Учитель»</a:t>
            </a:r>
            <a:br/>
            <a:endParaRPr b="0" lang="ru-RU" sz="2400" spc="-1" strike="noStrike">
              <a:latin typeface="XO Oriel"/>
            </a:endParaRPr>
          </a:p>
        </p:txBody>
      </p:sp>
      <p:sp>
        <p:nvSpPr>
          <p:cNvPr id="208" name="Текст 2"/>
          <p:cNvSpPr/>
          <p:nvPr/>
        </p:nvSpPr>
        <p:spPr>
          <a:xfrm>
            <a:off x="644760" y="4245480"/>
            <a:ext cx="10643040" cy="237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Обзор подготовили:</a:t>
            </a:r>
            <a:endParaRPr b="0" lang="ru-RU" sz="2000" spc="-1" strike="noStrike">
              <a:latin typeface="XO Orie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Хайдукова Анна Владимировна,</a:t>
            </a:r>
            <a:endParaRPr b="0" lang="ru-RU" sz="2000" spc="-1" strike="noStrike">
              <a:latin typeface="XO Orie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специалист отдела </a:t>
            </a:r>
            <a:endParaRPr b="0" lang="ru-RU" sz="2000" spc="-1" strike="noStrike">
              <a:latin typeface="XO Orie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обеспечения процедур аттестации педагогических работников</a:t>
            </a:r>
            <a:endParaRPr b="0" lang="ru-RU" sz="2000" spc="-1" strike="noStrike">
              <a:latin typeface="XO Orie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Грузинцева Ольга Юрьевна, </a:t>
            </a:r>
            <a:endParaRPr b="0" lang="ru-RU" sz="2000" spc="-1" strike="noStrike">
              <a:latin typeface="XO Orie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методист городского информационно-методического центра</a:t>
            </a:r>
            <a:endParaRPr b="0" lang="ru-RU" sz="2000" spc="-1" strike="noStrike">
              <a:latin typeface="XO Orie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Октябрь, 2023 год.</a:t>
            </a:r>
            <a:endParaRPr b="0" lang="ru-RU" sz="2000" spc="-1" strike="noStrike"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Заголовок 1"/>
          <p:cNvSpPr/>
          <p:nvPr/>
        </p:nvSpPr>
        <p:spPr>
          <a:xfrm>
            <a:off x="518400" y="337320"/>
            <a:ext cx="1115460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85000"/>
          </a:bodyPr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b="0" lang="ru-RU" sz="1600" spc="-1" strike="noStrike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r>
              <a:rPr b="1" lang="ru-RU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Личный вклад в повышение качества образования, совершенствование методов обучения и воспитания и продуктивное использование новых образовательных технологий, транслирование в педагогических коллективах опыта практических результатов своей профессиональной деятельности, в том числе экспериментальной и инновационной, активное участие в работе методических объединений педагогических работников организаций, активное участие в разработке программно-методического сопровождения образовательного процесса, активное участие в профессиональных конкурсах</a:t>
            </a:r>
            <a:endParaRPr b="0" lang="ru-RU" sz="1600" spc="-1" strike="noStrike">
              <a:latin typeface="XO Oriel"/>
            </a:endParaRPr>
          </a:p>
        </p:txBody>
      </p:sp>
      <p:graphicFrame>
        <p:nvGraphicFramePr>
          <p:cNvPr id="225" name="Объект 3"/>
          <p:cNvGraphicFramePr/>
          <p:nvPr/>
        </p:nvGraphicFramePr>
        <p:xfrm>
          <a:off x="631440" y="1538640"/>
          <a:ext cx="10939320" cy="4980960"/>
        </p:xfrm>
        <a:graphic>
          <a:graphicData uri="http://schemas.openxmlformats.org/drawingml/2006/table">
            <a:tbl>
              <a:tblPr/>
              <a:tblGrid>
                <a:gridCol w="501120"/>
                <a:gridCol w="1759680"/>
                <a:gridCol w="1649520"/>
                <a:gridCol w="1404720"/>
                <a:gridCol w="1399320"/>
                <a:gridCol w="1404720"/>
                <a:gridCol w="1404720"/>
                <a:gridCol w="1415880"/>
              </a:tblGrid>
              <a:tr h="124524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4.5.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Наличие целостного обобщенного педагогического опыта 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Выписка из протокола заседания педагогического совета ОО, свидетельство или сертификат методической службы, справка ВИРО с указанием исходных данных.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Опыт не обобщён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Опыт обобщен на уровне ОО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Опыт обобщен на муниципальном уровне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Опыт обобщен на  региональном уровне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73608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4.6.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Наличие авторских материалов: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  авторских программ (имеющих внешнюю рецензию);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  методических разработок;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  публикаций;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  печатных изданий.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marL="33120" indent="16560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Скан копия титульного листа программы при наличии рецензии, скан титульного листа и выходных данных сборника, брошюры и т. д. в которых представлена публикация, скан копия начала статьи, где указана тема и автор публикации, или сканкопия содержания сборника, где указана тема и автор публикации.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 marL="33120" indent="1656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Электронные издания, сборники при наличии ссылки на сайт, где опубликованы методические материалы, наличие сертификата (свидетельства) о публикации.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Отсутствуют 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Интернет- публикации или материалы в стадии рецензирования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Материалы представлены на муниципальном уровне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(без учёта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Интернет – публикаций)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Материалы представлены  на региональном уровне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(без учёта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Интернет – публикаций)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Материалы представлены на федеральном уровне и рекомендованы к использованию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(без учёта</a:t>
                      </a:r>
                      <a:endParaRPr b="0" lang="ru-RU" sz="10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Интернет – публикаций)</a:t>
                      </a:r>
                      <a:endParaRPr b="0" lang="ru-RU" sz="1000" spc="-1" strike="noStrike"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Заголовок 1"/>
          <p:cNvSpPr/>
          <p:nvPr/>
        </p:nvSpPr>
        <p:spPr>
          <a:xfrm>
            <a:off x="677160" y="156240"/>
            <a:ext cx="1101312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65000"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b="0" lang="ru-RU" sz="1800" spc="-1" strike="noStrike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b="1" lang="ru-RU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Личный вклад в повышение качества образования, совершенствование методов обучения и воспитания и продуктивное использование новых образовательных технологий, транслирование в педагогических коллективах опыта практических результатов своей профессиональной деятельности, в том числе экспериментальной и инновационной, активное участие в работе методических объединений педагогических работников организаций, активное участие в разработке программно-методического сопровождения образовательного процесса, активное участие в профессиональных конкурсах</a:t>
            </a:r>
            <a:br/>
            <a:endParaRPr b="0" lang="ru-RU" sz="1600" spc="-1" strike="noStrike">
              <a:latin typeface="XO Oriel"/>
            </a:endParaRPr>
          </a:p>
        </p:txBody>
      </p:sp>
      <p:graphicFrame>
        <p:nvGraphicFramePr>
          <p:cNvPr id="227" name="Объект 3"/>
          <p:cNvGraphicFramePr/>
          <p:nvPr/>
        </p:nvGraphicFramePr>
        <p:xfrm>
          <a:off x="677160" y="1491480"/>
          <a:ext cx="10915200" cy="4740480"/>
        </p:xfrm>
        <a:graphic>
          <a:graphicData uri="http://schemas.openxmlformats.org/drawingml/2006/table">
            <a:tbl>
              <a:tblPr/>
              <a:tblGrid>
                <a:gridCol w="500040"/>
                <a:gridCol w="1755720"/>
                <a:gridCol w="1645920"/>
                <a:gridCol w="1401840"/>
                <a:gridCol w="1396080"/>
                <a:gridCol w="1401840"/>
                <a:gridCol w="1401840"/>
                <a:gridCol w="1412280"/>
              </a:tblGrid>
              <a:tr h="1128960">
                <a:tc rowSpan="2"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4.7.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научно-практических конференциях, в работе ГМО, РМО, МО, секций, педсоветов; проведение открытых уроков, мастер-классов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Список выступлений, мастер-классов, заверенный руководителем соответствующей организации по форме: дата, тема выступления, мероприятие, в рамках которого имело место данное выступление,  (программы, буклеты, т.д.)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менее трех выступлений на уровне ОО 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Выступление на муниципальном уровне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менее трех выступлений на муниципальном уровне 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Выступления на региональном, всероссийском уровнях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118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gridSpan="5">
                  <a:txBody>
                    <a:bodyPr lIns="59760" rIns="5976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 наличии более  3х выступлений,  мастер-классов на муниципальном уровне + 1 балл (но не более 3 баллов),</a:t>
                      </a:r>
                      <a:endParaRPr b="0" lang="ru-RU" sz="1600" spc="-1" strike="noStrike">
                        <a:latin typeface="XO Orie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 наличии более  2х выступлений на региональном или всероссийском уровне +1  балл (но не более 3 баллов)</a:t>
                      </a:r>
                      <a:endParaRPr b="0" lang="ru-RU" sz="1600" spc="-1" strike="noStrike">
                        <a:latin typeface="XO Orie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600" spc="-1" strike="noStrike">
                        <a:latin typeface="XO Orie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600" spc="-1" strike="noStrike">
                        <a:latin typeface="XO Orie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600" spc="-1" strike="noStrike">
                        <a:latin typeface="XO Orie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600" spc="-1" strike="noStrike">
                        <a:latin typeface="XO Orie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Рисунок 6" descr=""/>
          <p:cNvPicPr/>
          <p:nvPr/>
        </p:nvPicPr>
        <p:blipFill>
          <a:blip r:embed="rId1"/>
          <a:stretch/>
        </p:blipFill>
        <p:spPr>
          <a:xfrm>
            <a:off x="1620000" y="0"/>
            <a:ext cx="8426520" cy="684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Заголовок 1"/>
          <p:cNvSpPr/>
          <p:nvPr/>
        </p:nvSpPr>
        <p:spPr>
          <a:xfrm>
            <a:off x="470520" y="250200"/>
            <a:ext cx="1101312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b="0" lang="ru-RU" sz="1400" spc="-1" strike="noStrike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Личный вклад в повышение качества образования, совершенствование методов обучения и воспитания и продуктивное использование новых образовательных технологий, транслирование в педагогических коллективах опыта практических результатов своей профессиональной деятельности, в том числе экспериментальной и инновационной, активное участие в работе методических объединений педагогических работников организаций, активное участие в разработке программно-методического сопровождения образовательного процесса, активное участие в профессиональных конкурсах</a:t>
            </a:r>
            <a:br/>
            <a:endParaRPr b="0" lang="ru-RU" sz="1400" spc="-1" strike="noStrike">
              <a:latin typeface="XO Oriel"/>
            </a:endParaRPr>
          </a:p>
        </p:txBody>
      </p:sp>
      <p:graphicFrame>
        <p:nvGraphicFramePr>
          <p:cNvPr id="230" name="Объект 3"/>
          <p:cNvGraphicFramePr/>
          <p:nvPr/>
        </p:nvGraphicFramePr>
        <p:xfrm>
          <a:off x="261360" y="1523880"/>
          <a:ext cx="11603520" cy="4517640"/>
        </p:xfrm>
        <a:graphic>
          <a:graphicData uri="http://schemas.openxmlformats.org/drawingml/2006/table">
            <a:tbl>
              <a:tblPr/>
              <a:tblGrid>
                <a:gridCol w="531720"/>
                <a:gridCol w="1866600"/>
                <a:gridCol w="1749600"/>
                <a:gridCol w="1490040"/>
                <a:gridCol w="1483920"/>
                <a:gridCol w="1490040"/>
                <a:gridCol w="1490040"/>
                <a:gridCol w="1501920"/>
              </a:tblGrid>
              <a:tr h="4518000">
                <a:tc>
                  <a:txBody>
                    <a:bodyPr lIns="34920" rIns="349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4.8</a:t>
                      </a:r>
                      <a:endParaRPr b="0" lang="ru-RU" sz="900" spc="-1" strike="noStrike">
                        <a:latin typeface="XO Oriel"/>
                      </a:endParaRPr>
                    </a:p>
                  </a:txBody>
                  <a:tcPr marL="34920" marR="349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34920" rIns="3492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педагога в сопровождении образовательного процесса: участие в экспертных комиссиях, предметных комиссиях, в жюри конкурсов, сопровождение педагогической практики студентов, руководство ШМО, РМО, разработка сетевых проектов, участие в проведении государственной итоговой аттестации по образовательным программам основного общего и среднего общего образования в ППЭ в должности члена ГЭК, руководителя ППЭ, технического специалиста ППЭ, организатора в аудитории ППЭ, участие в качестве эксперта в проведении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аккредитационной экспертизы в рамках государственной аккредитации образовательной деятельности образовательных организаций, в проведении независимой оценки качества образовательной деятельности образовательных организаций, участие в работе групп по проведению всестороннего анализа профессиональной деятельности педагогических работников при их  аттестации, 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профсоюзной деятельности.</a:t>
                      </a:r>
                      <a:endParaRPr b="0" lang="ru-RU" sz="900" spc="-1" strike="noStrike">
                        <a:latin typeface="XO Oriel"/>
                      </a:endParaRPr>
                    </a:p>
                  </a:txBody>
                  <a:tcPr marL="34920" marR="349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34920" rIns="3492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Справка, заверенная руководителем соответствующей организации, копии приказов, письмо- вызов, форма ППЭ-07, сертификат руководителя ППЭ, сертификат технического специалиста ППЭ, справки подтверждающие участие педагога в деятельности по осуществлению различных видов экспертной оценки, заверенные руководителем  ГБУ ВО РИАЦОКО, представление председателя Владимирской областной организации Профсоюза работников народного образовании и науки РФ</a:t>
                      </a:r>
                      <a:endParaRPr b="0" lang="ru-RU" sz="900" spc="-1" strike="noStrike">
                        <a:latin typeface="XO Oriel"/>
                      </a:endParaRPr>
                    </a:p>
                  </a:txBody>
                  <a:tcPr marL="34920" marR="349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34920" rIns="3492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Пассивное участие, однократное участие</a:t>
                      </a:r>
                      <a:endParaRPr b="0" lang="ru-RU" sz="900" spc="-1" strike="noStrike">
                        <a:latin typeface="XO Oriel"/>
                      </a:endParaRPr>
                    </a:p>
                  </a:txBody>
                  <a:tcPr marL="34920" marR="349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34920" rIns="3492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 уровне ОО.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проведении государственной итоговой аттестации по образовательным программам основного общего и среднего общего образования в ППЭ в должности организатора в аудитории ППЭ, не менее чем, на 5 экзаменах в периоде.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900" spc="-1" strike="noStrike">
                        <a:latin typeface="XO Oriel"/>
                      </a:endParaRPr>
                    </a:p>
                  </a:txBody>
                  <a:tcPr marL="34920" marR="349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34920" rIns="3492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Однократное участие  на муниципальном уровне.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проведении государственной итоговой аттестации по образовательным программам основного общего и среднего общего образования в ППЭ в должности организатора в аудитории ППЭ, не менее чем, на 8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экзаменах в периоде.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качестве эксперта в одном из видов экспертной оценки (в проведении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аккредитационной экспертизы,  независимой оценки качества образовательной деятельности, всестороннем анализе профессиональной деятельности педагогических работников при  их аттестации)</a:t>
                      </a:r>
                      <a:endParaRPr b="0" lang="ru-RU" sz="900" spc="-1" strike="noStrike">
                        <a:latin typeface="XO Oriel"/>
                      </a:endParaRPr>
                    </a:p>
                  </a:txBody>
                  <a:tcPr marL="34920" marR="349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34920" rIns="3492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Неоднократное участие на муниципальном уровне.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проведении государственной итоговой аттестации по образовательным программам основного общего и среднего общего образования в ППЭ в должности организатора в аудитории ППЭ, не менее чем, на 10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экзаменах в периоде. 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качестве эксперта в двух видах экспертной оценки (в проведении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аккредитационной экспертизы,  независимой оценки качества образовательной деятельности, всестороннем анализе профессиональной деятельности педагогических работников при их  аттестации)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900" spc="-1" strike="noStrike">
                        <a:latin typeface="XO Oriel"/>
                      </a:endParaRPr>
                    </a:p>
                  </a:txBody>
                  <a:tcPr marL="34920" marR="349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34920" rIns="3492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на региональном, федеральном уровнях.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проведении государственной итоговой аттестации по образовательным программам основного общего и среднего общего образования в ППЭ в должности члена ГЭК, руководителя ППЭ, технического специалиста.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проведении государственной итоговой аттестации по образовательным программам основного общего и среднего общего образования в ППЭ в должности организатора в аудитории ППЭ более чем, на 10 экзаменах в периоде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качестве эксперта во всех видах экспертной оценки (в проведении</a:t>
                      </a:r>
                      <a:endParaRPr b="0" lang="ru-RU" sz="9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аккредитационной экспертизы,  независимой оценки качества образовательной деятельности, всестороннем анализе профессиональной деятельности педагогических работников при их  аттестации)</a:t>
                      </a:r>
                      <a:endParaRPr b="0" lang="ru-RU" sz="900" spc="-1" strike="noStrike">
                        <a:latin typeface="XO Oriel"/>
                      </a:endParaRPr>
                    </a:p>
                  </a:txBody>
                  <a:tcPr marL="34920" marR="349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Рисунок 2" descr=""/>
          <p:cNvPicPr/>
          <p:nvPr/>
        </p:nvPicPr>
        <p:blipFill>
          <a:blip r:embed="rId1"/>
          <a:stretch/>
        </p:blipFill>
        <p:spPr>
          <a:xfrm>
            <a:off x="2394720" y="337320"/>
            <a:ext cx="7075080" cy="6193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Заголовок 1"/>
          <p:cNvSpPr/>
          <p:nvPr/>
        </p:nvSpPr>
        <p:spPr>
          <a:xfrm>
            <a:off x="353880" y="156240"/>
            <a:ext cx="1148364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56000"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b="0" lang="ru-RU" sz="1800" spc="-1" strike="noStrike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Личный вклад в повышение качества образования, совершенствование методов обучения и воспитания и продуктивное использование новых образовательных технологий, транслирование в педагогических коллективах опыта практических результатов своей профессиональной деятельности, в том числе экспериментальной и инновационной, активное участие в работе методических объединений педагогических работников организаций, активное участие в разработке программно-методического сопровождения образовательного процесса, активное участие в профессиональных конкурсах</a:t>
            </a:r>
            <a:br/>
            <a:endParaRPr b="0" lang="ru-RU" sz="1800" spc="-1" strike="noStrike">
              <a:latin typeface="XO Oriel"/>
            </a:endParaRPr>
          </a:p>
        </p:txBody>
      </p:sp>
      <p:graphicFrame>
        <p:nvGraphicFramePr>
          <p:cNvPr id="233" name="Объект 3"/>
          <p:cNvGraphicFramePr/>
          <p:nvPr/>
        </p:nvGraphicFramePr>
        <p:xfrm>
          <a:off x="353880" y="1708920"/>
          <a:ext cx="11391120" cy="4887000"/>
        </p:xfrm>
        <a:graphic>
          <a:graphicData uri="http://schemas.openxmlformats.org/drawingml/2006/table">
            <a:tbl>
              <a:tblPr/>
              <a:tblGrid>
                <a:gridCol w="522000"/>
                <a:gridCol w="1832400"/>
                <a:gridCol w="1717560"/>
                <a:gridCol w="1462680"/>
                <a:gridCol w="1456920"/>
                <a:gridCol w="1462680"/>
                <a:gridCol w="1462680"/>
                <a:gridCol w="1474560"/>
              </a:tblGrid>
              <a:tr h="2829600"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4.9.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400068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педагога в конкурсах: «Учитель года», «Сердце отдаю детям», «Самый классный классный», «Нравственный подвиг учителя» и других официальных профессиональных конкурсах  (кроме Интернет-конкурсов)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Дипломы, грамоты, выписки из приказов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участвует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Победы в конкурсах школьного уровня.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муниципальных конкурсах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Победы в конкурсах муниципального уровня или участие в региональных конкурсах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Победы в конкурсах регионального уровня или участие в федеральных конкурсах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543320">
                <a:tc rowSpan="2"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4.10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Поощрения педагога в межаттестационный период (баллы не суммируются)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Грамоты, благодарности, выписки из приказов за успехи в профессиональной деятельности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имеет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Имеет грамоты и благодарности на уровне ОО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Имеет грамоты и благодарности на муниципальном уровне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Имеет грамоты и благодарности администрации Владимирской области, Почетную грамоту  ДО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Имеет ведомственные награды  независимо от даты получения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1444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gridSpan="4">
                  <a:txBody>
                    <a:bodyPr lIns="59760" rIns="5976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 баллов -  имеет государственные награды и почетные звания независимо от года получения.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Заголовок 1"/>
          <p:cNvSpPr/>
          <p:nvPr/>
        </p:nvSpPr>
        <p:spPr>
          <a:xfrm>
            <a:off x="1724760" y="-458280"/>
            <a:ext cx="7766280" cy="16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Основания для установления квалификационной категории - учитель</a:t>
            </a:r>
            <a:endParaRPr b="0" lang="ru-RU" sz="2400" spc="-1" strike="noStrike">
              <a:latin typeface="XO Oriel"/>
            </a:endParaRPr>
          </a:p>
        </p:txBody>
      </p:sp>
      <p:sp>
        <p:nvSpPr>
          <p:cNvPr id="210" name="Подзаголовок 2"/>
          <p:cNvSpPr/>
          <p:nvPr/>
        </p:nvSpPr>
        <p:spPr>
          <a:xfrm>
            <a:off x="337320" y="4050720"/>
            <a:ext cx="11549160" cy="109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211" name="Таблица 4"/>
          <p:cNvGraphicFramePr/>
          <p:nvPr/>
        </p:nvGraphicFramePr>
        <p:xfrm>
          <a:off x="677880" y="1710360"/>
          <a:ext cx="10631520" cy="1718280"/>
        </p:xfrm>
        <a:graphic>
          <a:graphicData uri="http://schemas.openxmlformats.org/drawingml/2006/table">
            <a:tbl>
              <a:tblPr/>
              <a:tblGrid>
                <a:gridCol w="487080"/>
                <a:gridCol w="1710360"/>
                <a:gridCol w="1603080"/>
                <a:gridCol w="1365120"/>
                <a:gridCol w="1359720"/>
                <a:gridCol w="1365120"/>
                <a:gridCol w="1365120"/>
                <a:gridCol w="1376280"/>
              </a:tblGrid>
              <a:tr h="536400"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  <a:endParaRPr b="0" lang="ru-RU" sz="9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7"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ts val="1369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Достижение обучающимися положительной динамики результатов освоения образовательных программ по итогам мониторингов, проводимых организацией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1182240"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1.1.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Качество знаний обучающихся по результатам школьного мониторинга</a:t>
                      </a:r>
                      <a:endParaRPr b="0" lang="ru-RU" sz="18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Справка, заверенная руководителем образовательной организации, с указанием динамики 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проводит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Качество знаний </a:t>
                      </a:r>
                      <a:endParaRPr b="0" lang="ru-RU" sz="18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20-29% 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Качество знаний </a:t>
                      </a:r>
                      <a:endParaRPr b="0" lang="ru-RU" sz="18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30-39% 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Качество знаний </a:t>
                      </a:r>
                      <a:endParaRPr b="0" lang="ru-RU" sz="18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40-59% 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Качество знаний 60% и более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Рисунок 1" descr=""/>
          <p:cNvPicPr/>
          <p:nvPr/>
        </p:nvPicPr>
        <p:blipFill>
          <a:blip r:embed="rId1"/>
          <a:stretch/>
        </p:blipFill>
        <p:spPr>
          <a:xfrm>
            <a:off x="3053160" y="688680"/>
            <a:ext cx="6084720" cy="5689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Заголовок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214" name="Объект 3"/>
          <p:cNvGraphicFramePr/>
          <p:nvPr/>
        </p:nvGraphicFramePr>
        <p:xfrm>
          <a:off x="476280" y="198000"/>
          <a:ext cx="11238840" cy="759240"/>
        </p:xfrm>
        <a:graphic>
          <a:graphicData uri="http://schemas.openxmlformats.org/drawingml/2006/table">
            <a:tbl>
              <a:tblPr/>
              <a:tblGrid>
                <a:gridCol w="514800"/>
                <a:gridCol w="10724400"/>
              </a:tblGrid>
              <a:tr h="759600"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800" spc="-1" strike="noStrike">
                        <a:latin typeface="XO Orie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Выявление и развитие способностей обучающихся к научной (интеллектуальной), творческой, физкультурно-спортивной деятельности, а также их участие в олимпиадах, конкурсах, фестивалях, соревнованиях</a:t>
                      </a:r>
                      <a:endParaRPr b="0" lang="ru-RU" sz="18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5" name="Таблица 4"/>
          <p:cNvGraphicFramePr/>
          <p:nvPr/>
        </p:nvGraphicFramePr>
        <p:xfrm>
          <a:off x="476280" y="1020960"/>
          <a:ext cx="11257920" cy="6282720"/>
        </p:xfrm>
        <a:graphic>
          <a:graphicData uri="http://schemas.openxmlformats.org/drawingml/2006/table">
            <a:tbl>
              <a:tblPr/>
              <a:tblGrid>
                <a:gridCol w="515880"/>
                <a:gridCol w="1811160"/>
                <a:gridCol w="1697400"/>
                <a:gridCol w="1445760"/>
                <a:gridCol w="1440000"/>
                <a:gridCol w="1445760"/>
                <a:gridCol w="1445760"/>
                <a:gridCol w="1456560"/>
              </a:tblGrid>
              <a:tr h="777600">
                <a:tc rowSpan="2">
                  <a:txBody>
                    <a:bodyPr lIns="56160" rIns="561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3.1.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Результаты участия обучающихся в олимпиаде школьников.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Справка, заверенная руководителем образовательной организации, с указанием списка обучающихся, участвовавших во Всероссийской олимпиаде школьников. Дипломы, подтверждающие победы и призовые места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участвуют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Победа на уровне образовательной организации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Победы и призовые места  на муниципальном  этапе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в региональном этапе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Победы и призовые места на региональном этапе</a:t>
                      </a:r>
                      <a:endParaRPr b="0" lang="ru-RU" sz="8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19996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gridSpan="5"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 наличии 2х и более   призовых мест на муниципальном,  региональном  и участие на Всероссийском уровне + 1 балл за каждое (но не более 5 баллов)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777600">
                <a:tc rowSpan="2">
                  <a:txBody>
                    <a:bodyPr lIns="56160" rIns="561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3.2.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Результаты участия обучающихся в мероприятиях различных уровней: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а)</a:t>
                      </a:r>
                      <a:r>
                        <a:rPr b="0" lang="ru-RU" sz="1200" spc="-1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заочные олимпиады;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б) конкурсы;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в) конференции научных сообществ;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г) выставки;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д) турниры;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е) соревнования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Справка, заверенная руководителем образовательной организации, о причастности педагога к подготовке обучающихся к мероприятию, с указанием списка  участвовавших в мероприятиях. Грамоты, дипломы или другие документы, подтверждающие победы и призовые места по направлению преподаваемого предмета.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участвуют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Победы на уровне</a:t>
                      </a:r>
                      <a:endParaRPr b="0" lang="ru-RU" sz="12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образовательной организации и интернет-конкурсах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Победы и призовые места  на муниципальном уровне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на региональном уровне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6160" rIns="5616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Победы и призовые места на региональном и всероссийском уровнях</a:t>
                      </a:r>
                      <a:endParaRPr b="0" lang="ru-RU" sz="8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279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gridSpan="5">
                  <a:txBody>
                    <a:bodyPr lIns="56160" rIns="5616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 наличии 2х и более   призовых мест на муниципальном,  региональном  и всероссийском уровне + 1 балл за каждое  (но не более 5 баллов, интернет - мероприятия  не учитываются)</a:t>
                      </a:r>
                      <a:endParaRPr b="0" lang="ru-RU" sz="1200" spc="-1" strike="noStrike">
                        <a:latin typeface="XO Oriel"/>
                      </a:endParaRPr>
                    </a:p>
                  </a:txBody>
                  <a:tcPr marL="56160" marR="561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Рисунок 2" descr=""/>
          <p:cNvPicPr/>
          <p:nvPr/>
        </p:nvPicPr>
        <p:blipFill>
          <a:blip r:embed="rId1"/>
          <a:stretch/>
        </p:blipFill>
        <p:spPr>
          <a:xfrm>
            <a:off x="2590920" y="266760"/>
            <a:ext cx="6650280" cy="6323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Рисунок 1" descr=""/>
          <p:cNvPicPr/>
          <p:nvPr/>
        </p:nvPicPr>
        <p:blipFill>
          <a:blip r:embed="rId1"/>
          <a:stretch/>
        </p:blipFill>
        <p:spPr>
          <a:xfrm>
            <a:off x="2340000" y="0"/>
            <a:ext cx="6659640" cy="6857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Заголовок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219" name="Объект 3"/>
          <p:cNvGraphicFramePr/>
          <p:nvPr/>
        </p:nvGraphicFramePr>
        <p:xfrm>
          <a:off x="446400" y="278640"/>
          <a:ext cx="11266200" cy="869400"/>
        </p:xfrm>
        <a:graphic>
          <a:graphicData uri="http://schemas.openxmlformats.org/drawingml/2006/table">
            <a:tbl>
              <a:tblPr/>
              <a:tblGrid>
                <a:gridCol w="516240"/>
                <a:gridCol w="10750320"/>
              </a:tblGrid>
              <a:tr h="869760"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ts val="1369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Личный вклад в повышение качества образования, совершенствование методов обучения и воспитания и продуктивное использование новых образовательных технологий, транслирование в педагогических коллективах опыта практических результатов своей профессиональной деятельности, в том числе экспериментальной и инновационной, активное участие в работе методических объединений педагогических работников организаций, активное участие в разработке программно-методического сопровождения образовательного процесса, активное участие в профессиональных конкурсах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0" name="Таблица 4"/>
          <p:cNvGraphicFramePr/>
          <p:nvPr/>
        </p:nvGraphicFramePr>
        <p:xfrm>
          <a:off x="446400" y="1167840"/>
          <a:ext cx="11265840" cy="5404680"/>
        </p:xfrm>
        <a:graphic>
          <a:graphicData uri="http://schemas.openxmlformats.org/drawingml/2006/table">
            <a:tbl>
              <a:tblPr/>
              <a:tblGrid>
                <a:gridCol w="516240"/>
                <a:gridCol w="1812240"/>
                <a:gridCol w="1698840"/>
                <a:gridCol w="1446840"/>
                <a:gridCol w="1441080"/>
                <a:gridCol w="1446840"/>
                <a:gridCol w="1446840"/>
                <a:gridCol w="1457280"/>
              </a:tblGrid>
              <a:tr h="1179720"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4.1.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Уровень образования, профессиональная переподготовка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Диплом об образовании, диплом о профессиональной переподготовке (при наличии)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Среднее профессиональное (не по профилю)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Высшее </a:t>
                      </a:r>
                      <a:endParaRPr b="0" lang="ru-RU" sz="1400" spc="-1" strike="noStrike">
                        <a:latin typeface="XO Orie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по профилю 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Среднее профессиональное (по профилю)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Высшее </a:t>
                      </a:r>
                      <a:endParaRPr b="0" lang="ru-RU" sz="1400" spc="-1" strike="noStrike">
                        <a:latin typeface="XO Orie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профессиональное (по профилю)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866240"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4.2.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Повышение квалификации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Удостоверения, сертификаты (по сумме набранных часов) дипломы, справка из ВУЗ о заочном обучении (курс, факультет, специальность)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Курсы повышения квалификации не пройдены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16-36 час.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37-72 час.</a:t>
                      </a:r>
                      <a:endParaRPr b="0" lang="ru-RU" sz="14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Заочное обучение в ВУЗе по профилю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73-143 час.</a:t>
                      </a:r>
                      <a:endParaRPr b="0" lang="ru-RU" sz="14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Молодые специалисты с дипломом по профилю работы.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144 и более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9080"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4.3.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Владение преподаваемым предметом в пределах требований федерального государственного образовательного стандарта </a:t>
                      </a:r>
                      <a:endParaRPr b="0" lang="ru-RU" sz="14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кроме учителей МУК)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Протокол результатов оценивания уровня владения преподаваемым предметом в пределах требований федерального государственного образовательного стандарта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5"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Высшая категория – не менее 80% правильно выполненных заданий</a:t>
                      </a:r>
                      <a:endParaRPr b="0" lang="ru-RU" sz="14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400" spc="-1" strike="noStrike"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740520"/>
                          <a:tab algn="l" pos="106632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Первая категория – не менее 50% правильно выполненных заданий</a:t>
                      </a:r>
                      <a:endParaRPr b="0" lang="ru-RU" sz="14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Заголовок 1"/>
          <p:cNvSpPr/>
          <p:nvPr/>
        </p:nvSpPr>
        <p:spPr>
          <a:xfrm>
            <a:off x="677160" y="272160"/>
            <a:ext cx="108982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b="0" lang="ru-RU" sz="1400" spc="-1" strike="noStrike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Личный вклад в повышение качества образования, совершенствование методов обучения и воспитания и продуктивное использование новых образовательных технологий, транслирование в педагогических коллективах опыта практических результатов своей профессиональной деятельности, в том числе экспериментальной и инновационной, активное участие в работе методических объединений педагогических работников организаций, активное участие в разработке программно-методического сопровождения образовательного процесса, активное участие в профессиональных конкурсах</a:t>
            </a:r>
            <a:br/>
            <a:endParaRPr b="0" lang="ru-RU" sz="1400" spc="-1" strike="noStrike">
              <a:latin typeface="XO Oriel"/>
            </a:endParaRPr>
          </a:p>
        </p:txBody>
      </p:sp>
      <p:graphicFrame>
        <p:nvGraphicFramePr>
          <p:cNvPr id="222" name="Объект 3"/>
          <p:cNvGraphicFramePr/>
          <p:nvPr/>
        </p:nvGraphicFramePr>
        <p:xfrm>
          <a:off x="677520" y="1825560"/>
          <a:ext cx="11022480" cy="799560"/>
        </p:xfrm>
        <a:graphic>
          <a:graphicData uri="http://schemas.openxmlformats.org/drawingml/2006/table">
            <a:tbl>
              <a:tblPr/>
              <a:tblGrid>
                <a:gridCol w="579960"/>
                <a:gridCol w="2036520"/>
                <a:gridCol w="1908720"/>
                <a:gridCol w="1625760"/>
                <a:gridCol w="1619280"/>
                <a:gridCol w="1625760"/>
                <a:gridCol w="1626840"/>
              </a:tblGrid>
              <a:tr h="799920">
                <a:tc>
                  <a:txBody>
                    <a:bodyPr lIns="59760" rIns="59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4.4.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Участие учителя в инновационной деятельности, в том числе в дистанционной форме, в работе пилотных и стажировочных площадок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Справка, заверенная руководителем образовательной организации.</a:t>
                      </a:r>
                      <a:endParaRPr b="0" lang="ru-RU" sz="1600" spc="-1" strike="noStrike">
                        <a:latin typeface="XO Orie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Приказы структур, соответствующих уровней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участвует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 муниципальном уровне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9760" rIns="597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 региональном уровне</a:t>
                      </a:r>
                      <a:endParaRPr b="0" lang="ru-RU" sz="1600" spc="-1" strike="noStrike">
                        <a:latin typeface="XO Oriel"/>
                      </a:endParaRPr>
                    </a:p>
                  </a:txBody>
                  <a:tcPr marL="59760" marR="597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Рисунок 2" descr=""/>
          <p:cNvPicPr/>
          <p:nvPr/>
        </p:nvPicPr>
        <p:blipFill>
          <a:blip r:embed="rId1"/>
          <a:stretch/>
        </p:blipFill>
        <p:spPr>
          <a:xfrm>
            <a:off x="2100960" y="239400"/>
            <a:ext cx="7641000" cy="5973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</TotalTime>
  <Application>Редактор_презентаций/2022.01.0.0$Windows_x86 LibreOffice_project/8540b22890a8058cf39e456f7b05fd56fffd7d2f</Application>
  <AppVersion>15.0000</AppVersion>
  <Words>1904</Words>
  <Paragraphs>187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2023-10-15T09:37:49Z</dcterms:created>
  <dc:creator>Owner</dc:creator>
  <dc:description/>
  <dc:language>ru-RU</dc:language>
  <cp:lastModifiedBy/>
  <dcterms:modified xsi:type="dcterms:W3CDTF">2023-10-17T07:36:57Z</dcterms:modified>
  <cp:revision>4</cp:revision>
  <dc:subject/>
  <dc:title>Приложение № 1  к приказу Министерства образования  и молодежной  политики  Владимирской области от 01.09.2023 №1391  Основания для установления первой / высшей квалификационной категории при проведении аттестации педагогических работников образовательных организаций по должности «Учитель» (общеобразовательных организаций, межшкольных учебных 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15</vt:i4>
  </property>
</Properties>
</file>